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7"/>
  </p:notesMasterIdLst>
  <p:sldIdLst>
    <p:sldId id="280" r:id="rId2"/>
    <p:sldId id="283" r:id="rId3"/>
    <p:sldId id="256" r:id="rId4"/>
    <p:sldId id="296" r:id="rId5"/>
    <p:sldId id="285" r:id="rId6"/>
    <p:sldId id="291" r:id="rId7"/>
    <p:sldId id="293" r:id="rId8"/>
    <p:sldId id="290" r:id="rId9"/>
    <p:sldId id="312" r:id="rId10"/>
    <p:sldId id="281" r:id="rId11"/>
    <p:sldId id="300" r:id="rId12"/>
    <p:sldId id="284" r:id="rId13"/>
    <p:sldId id="297" r:id="rId14"/>
    <p:sldId id="302" r:id="rId15"/>
    <p:sldId id="298" r:id="rId16"/>
    <p:sldId id="301" r:id="rId17"/>
    <p:sldId id="299" r:id="rId18"/>
    <p:sldId id="295" r:id="rId19"/>
    <p:sldId id="257" r:id="rId20"/>
    <p:sldId id="289" r:id="rId21"/>
    <p:sldId id="288" r:id="rId22"/>
    <p:sldId id="313" r:id="rId23"/>
    <p:sldId id="294" r:id="rId24"/>
    <p:sldId id="292" r:id="rId25"/>
    <p:sldId id="286" r:id="rId26"/>
    <p:sldId id="268" r:id="rId27"/>
    <p:sldId id="303" r:id="rId28"/>
    <p:sldId id="304" r:id="rId29"/>
    <p:sldId id="305" r:id="rId30"/>
    <p:sldId id="307" r:id="rId31"/>
    <p:sldId id="309" r:id="rId32"/>
    <p:sldId id="311" r:id="rId33"/>
    <p:sldId id="310" r:id="rId34"/>
    <p:sldId id="314" r:id="rId35"/>
    <p:sldId id="315" r:id="rId36"/>
  </p:sldIdLst>
  <p:sldSz cx="12192000" cy="6858000"/>
  <p:notesSz cx="6858000" cy="9144000"/>
  <p:embeddedFontLst>
    <p:embeddedFont>
      <p:font typeface="微软雅黑 Light" panose="020B0502040204020203" pitchFamily="34" charset="-122"/>
      <p:regular r:id="rId38"/>
    </p:embeddedFont>
    <p:embeddedFont>
      <p:font typeface="等线" panose="02010600030101010101" charset="-122"/>
      <p:regular r:id="rId39"/>
      <p:bold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egoe UI Light 8" panose="020B0604020202020204" charset="0"/>
      <p:regular r:id="rId45"/>
    </p:embeddedFont>
    <p:embeddedFont>
      <p:font typeface="微软雅黑" panose="020B0503020204020204" pitchFamily="34" charset="-122"/>
      <p:regular r:id="rId46"/>
      <p:bold r:id="rId4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67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BDBD"/>
    <a:srgbClr val="616161"/>
    <a:srgbClr val="010005"/>
    <a:srgbClr val="1E211F"/>
    <a:srgbClr val="161617"/>
    <a:srgbClr val="0506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0" autoAdjust="0"/>
    <p:restoredTop sz="95327" autoAdjust="0"/>
  </p:normalViewPr>
  <p:slideViewPr>
    <p:cSldViewPr snapToGrid="0">
      <p:cViewPr varScale="1">
        <p:scale>
          <a:sx n="70" d="100"/>
          <a:sy n="70" d="100"/>
        </p:scale>
        <p:origin x="702" y="66"/>
      </p:cViewPr>
      <p:guideLst>
        <p:guide orient="horz" pos="2160"/>
        <p:guide pos="767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2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package" Target="../embeddings/Microsoft_Excel____2.xlsx"/><Relationship Id="rId4" Type="http://schemas.openxmlformats.org/officeDocument/2006/relationships/image" Target="../media/image3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EDA1-465F-821A-787CECFC35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EDA1-465F-821A-787CECFC35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EDA1-465F-821A-787CECFC3512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BC85-4CA7-B317-03E680AA87F4}"/>
              </c:ext>
            </c:extLst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BC85-4CA7-B317-03E680AA87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653914711124976E-3"/>
          <c:y val="4.5035736840425521E-2"/>
          <c:w val="0.96712689793925422"/>
          <c:h val="0.8279225436906286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7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4A59-4CD0-83E0-D8DC386E203C}"/>
              </c:ext>
            </c:extLst>
          </c:dPt>
          <c:cat>
            <c:numRef>
              <c:f>Sheet1!$A$3:$A$14</c:f>
              <c:numCache>
                <c:formatCode>General</c:formatCode>
                <c:ptCount val="1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</c:numCache>
            </c:numRef>
          </c:cat>
          <c:val>
            <c:numRef>
              <c:f>Sheet1!$B$3:$B$14</c:f>
              <c:numCache>
                <c:formatCode>General</c:formatCode>
                <c:ptCount val="12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2.4</c:v>
                </c:pt>
                <c:pt idx="5">
                  <c:v>4.4000000000000004</c:v>
                </c:pt>
                <c:pt idx="6">
                  <c:v>1.8</c:v>
                </c:pt>
                <c:pt idx="7">
                  <c:v>6</c:v>
                </c:pt>
                <c:pt idx="8">
                  <c:v>2</c:v>
                </c:pt>
                <c:pt idx="9">
                  <c:v>2</c:v>
                </c:pt>
                <c:pt idx="10">
                  <c:v>3</c:v>
                </c:pt>
                <c:pt idx="11">
                  <c:v>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A59-4CD0-83E0-D8DC386E203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1"/>
        <c:overlap val="-1"/>
        <c:axId val="-617795648"/>
        <c:axId val="-617789120"/>
      </c:barChart>
      <c:catAx>
        <c:axId val="-6177956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rgbClr val="BDBDBD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-617789120"/>
        <c:crosses val="autoZero"/>
        <c:auto val="1"/>
        <c:lblAlgn val="ctr"/>
        <c:lblOffset val="100"/>
        <c:noMultiLvlLbl val="0"/>
      </c:catAx>
      <c:valAx>
        <c:axId val="-61778912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6177956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5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32DE7E-F12E-4D39-BF4A-3CCA88C28FA6}" type="datetimeFigureOut">
              <a:rPr lang="zh-CN" altLang="en-US" smtClean="0"/>
              <a:t>2016/1/1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3738D-0AD1-4F10-99D8-E7979E318A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441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8539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3379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在一个完美主义者的眼里，这是一个怎样的世界？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891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3738D-0AD1-4F10-99D8-E7979E318A1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721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03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001" r="9999"/>
          <a:stretch/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15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01359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直角三角形 5"/>
          <p:cNvSpPr/>
          <p:nvPr userDrawn="1"/>
        </p:nvSpPr>
        <p:spPr>
          <a:xfrm>
            <a:off x="0" y="0"/>
            <a:ext cx="12192000" cy="6858000"/>
          </a:xfrm>
          <a:prstGeom prst="rtTriangle">
            <a:avLst/>
          </a:prstGeom>
          <a:blipFill dpi="0"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tile tx="0" ty="0" sx="100000" sy="100000" flip="none" algn="tl"/>
          </a:blip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76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6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9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4328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99" cy="3780462"/>
          </a:xfrm>
          <a:prstGeom prst="rect">
            <a:avLst/>
          </a:prstGeom>
          <a:solidFill>
            <a:srgbClr val="161617"/>
          </a:solidFill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V="1">
            <a:off x="0" y="3724977"/>
            <a:ext cx="12191999" cy="3137836"/>
          </a:xfrm>
          <a:prstGeom prst="rect">
            <a:avLst/>
          </a:prstGeom>
          <a:solidFill>
            <a:srgbClr val="161617"/>
          </a:solidFill>
        </p:spPr>
      </p:pic>
    </p:spTree>
    <p:extLst>
      <p:ext uri="{BB962C8B-B14F-4D97-AF65-F5344CB8AC3E}">
        <p14:creationId xmlns:p14="http://schemas.microsoft.com/office/powerpoint/2010/main" val="3110363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7FE6-7AE6-434D-99D3-486EFBFC5A30}" type="datetimeFigureOut">
              <a:rPr lang="zh-CN" altLang="en-US" smtClean="0"/>
              <a:t>2016/1/1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16E67-5434-44FA-98D3-DE3015CBAA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70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6" r:id="rId4"/>
    <p:sldLayoutId id="2147483654" r:id="rId5"/>
    <p:sldLayoutId id="2147483655" r:id="rId6"/>
    <p:sldLayoutId id="2147483653" r:id="rId7"/>
    <p:sldLayoutId id="2147483652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microsoft.com/office/2007/relationships/hdphoto" Target="../media/hdphoto2.wdp"/><Relationship Id="rId4" Type="http://schemas.openxmlformats.org/officeDocument/2006/relationships/image" Target="../media/image24.png"/><Relationship Id="rId9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108" y="3686887"/>
            <a:ext cx="4488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smtClean="0">
                <a:solidFill>
                  <a:schemeClr val="bg1"/>
                </a:solidFill>
              </a:rPr>
              <a:t>——Smartisan T2 </a:t>
            </a:r>
            <a:r>
              <a:rPr lang="zh-CN" altLang="en-US" sz="2500" smtClean="0">
                <a:solidFill>
                  <a:schemeClr val="bg1"/>
                </a:solidFill>
              </a:rPr>
              <a:t>情怀</a:t>
            </a:r>
            <a:r>
              <a:rPr lang="en-US" altLang="zh-CN" sz="2500" smtClean="0">
                <a:solidFill>
                  <a:schemeClr val="bg1"/>
                </a:solidFill>
              </a:rPr>
              <a:t>PPT</a:t>
            </a:r>
            <a:r>
              <a:rPr lang="zh-CN" altLang="en-US" sz="2500" smtClean="0">
                <a:solidFill>
                  <a:schemeClr val="bg1"/>
                </a:solidFill>
              </a:rPr>
              <a:t>模板</a:t>
            </a:r>
            <a:endParaRPr lang="zh-CN" altLang="en-US" sz="25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5357" y="2119256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以傲慢与偏执</a:t>
            </a:r>
          </a:p>
        </p:txBody>
      </p:sp>
      <p:sp>
        <p:nvSpPr>
          <p:cNvPr id="5" name="矩形 4"/>
          <p:cNvSpPr/>
          <p:nvPr/>
        </p:nvSpPr>
        <p:spPr>
          <a:xfrm>
            <a:off x="6109299" y="4237080"/>
            <a:ext cx="261118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bg1"/>
                </a:solidFill>
              </a:rPr>
              <a:t>锤</a:t>
            </a:r>
            <a:r>
              <a:rPr lang="zh-CN" altLang="en-US" sz="2000">
                <a:solidFill>
                  <a:schemeClr val="bg1"/>
                </a:solidFill>
              </a:rPr>
              <a:t>友</a:t>
            </a:r>
            <a:r>
              <a:rPr lang="en-US" altLang="zh-CN" sz="2000" smtClean="0">
                <a:solidFill>
                  <a:schemeClr val="bg1"/>
                </a:solidFill>
              </a:rPr>
              <a:t>: @Simon_</a:t>
            </a:r>
            <a:r>
              <a:rPr lang="zh-CN" altLang="en-US" sz="2000" smtClean="0">
                <a:solidFill>
                  <a:schemeClr val="bg1"/>
                </a:solidFill>
              </a:rPr>
              <a:t>阿文</a:t>
            </a:r>
            <a:endParaRPr lang="zh-CN" altLang="en-US" sz="200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65357" y="2886064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回敬傲慢与偏见</a:t>
            </a:r>
          </a:p>
        </p:txBody>
      </p:sp>
    </p:spTree>
    <p:extLst>
      <p:ext uri="{BB962C8B-B14F-4D97-AF65-F5344CB8AC3E}">
        <p14:creationId xmlns:p14="http://schemas.microsoft.com/office/powerpoint/2010/main" val="238479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1300" y="1531747"/>
            <a:ext cx="9169400" cy="269752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43068" y="5242103"/>
            <a:ext cx="990586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>
                <a:solidFill>
                  <a:srgbClr val="BDBDBD"/>
                </a:solidFill>
                <a:latin typeface="+mn-ea"/>
              </a:rPr>
              <a:t>Smartisan T2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采用索尼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1300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万像素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Exmor RS™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堆栈式图像传感器，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f/2.0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光圈，具备光学防抖（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OIS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）功能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BDBDBD"/>
                </a:solidFill>
                <a:latin typeface="+mn-ea"/>
              </a:rPr>
              <a:t>抗眩光蓝玻璃红外线滤镜、双面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AR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增透镀膜和高显色指数闪光灯令成像品质全面升级</a:t>
            </a:r>
          </a:p>
        </p:txBody>
      </p:sp>
      <p:sp>
        <p:nvSpPr>
          <p:cNvPr id="5" name="矩形 4"/>
          <p:cNvSpPr/>
          <p:nvPr/>
        </p:nvSpPr>
        <p:spPr>
          <a:xfrm>
            <a:off x="4953220" y="4474077"/>
            <a:ext cx="2285562" cy="523220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800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381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29733" y="643582"/>
            <a:ext cx="1532535" cy="36933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latin typeface="+mn-ea"/>
              </a:rPr>
              <a:t>Smartisan T2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1326625"/>
            <a:ext cx="12192000" cy="4782266"/>
            <a:chOff x="420303" y="1491487"/>
            <a:chExt cx="11351394" cy="4452542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49458" y="1731783"/>
              <a:ext cx="6219850" cy="349866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20303" y="1491487"/>
              <a:ext cx="11351394" cy="4452542"/>
            </a:xfrm>
            <a:custGeom>
              <a:avLst/>
              <a:gdLst>
                <a:gd name="connsiteX0" fmla="*/ 2840566 w 12192000"/>
                <a:gd name="connsiteY0" fmla="*/ 290246 h 4782267"/>
                <a:gd name="connsiteX1" fmla="*/ 2840566 w 12192000"/>
                <a:gd name="connsiteY1" fmla="*/ 4028808 h 4782267"/>
                <a:gd name="connsiteX2" fmla="*/ 9486900 w 12192000"/>
                <a:gd name="connsiteY2" fmla="*/ 4028808 h 4782267"/>
                <a:gd name="connsiteX3" fmla="*/ 9486900 w 12192000"/>
                <a:gd name="connsiteY3" fmla="*/ 290246 h 4782267"/>
                <a:gd name="connsiteX4" fmla="*/ 0 w 12192000"/>
                <a:gd name="connsiteY4" fmla="*/ 0 h 4782267"/>
                <a:gd name="connsiteX5" fmla="*/ 12192000 w 12192000"/>
                <a:gd name="connsiteY5" fmla="*/ 0 h 4782267"/>
                <a:gd name="connsiteX6" fmla="*/ 12192000 w 12192000"/>
                <a:gd name="connsiteY6" fmla="*/ 4782267 h 4782267"/>
                <a:gd name="connsiteX7" fmla="*/ 0 w 12192000"/>
                <a:gd name="connsiteY7" fmla="*/ 4782267 h 4782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4782267">
                  <a:moveTo>
                    <a:pt x="2840566" y="290246"/>
                  </a:moveTo>
                  <a:lnTo>
                    <a:pt x="2840566" y="4028808"/>
                  </a:lnTo>
                  <a:lnTo>
                    <a:pt x="9486900" y="4028808"/>
                  </a:lnTo>
                  <a:lnTo>
                    <a:pt x="9486900" y="290246"/>
                  </a:lnTo>
                  <a:close/>
                  <a:moveTo>
                    <a:pt x="0" y="0"/>
                  </a:moveTo>
                  <a:lnTo>
                    <a:pt x="12192000" y="0"/>
                  </a:lnTo>
                  <a:lnTo>
                    <a:pt x="12192000" y="4782267"/>
                  </a:lnTo>
                  <a:lnTo>
                    <a:pt x="0" y="4782267"/>
                  </a:lnTo>
                  <a:close/>
                </a:path>
              </a:pathLst>
            </a:custGeom>
          </p:spPr>
        </p:pic>
      </p:grpSp>
      <p:sp>
        <p:nvSpPr>
          <p:cNvPr id="17" name="矩形 16"/>
          <p:cNvSpPr/>
          <p:nvPr/>
        </p:nvSpPr>
        <p:spPr>
          <a:xfrm>
            <a:off x="1143068" y="5875166"/>
            <a:ext cx="990586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>
                <a:solidFill>
                  <a:srgbClr val="616161"/>
                </a:solidFill>
                <a:latin typeface="+mn-ea"/>
              </a:rPr>
              <a:t>Smartisan T2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采用索尼 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1300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万像素 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Exmor RS™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堆栈式图像传感器，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f/2.0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光圈，具备光学防抖（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OIS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）功能</a:t>
            </a:r>
          </a:p>
          <a:p>
            <a:pPr algn="ctr">
              <a:lnSpc>
                <a:spcPct val="120000"/>
              </a:lnSpc>
            </a:pPr>
            <a:r>
              <a:rPr lang="zh-CN" altLang="en-US" sz="1200">
                <a:solidFill>
                  <a:srgbClr val="616161"/>
                </a:solidFill>
                <a:latin typeface="+mn-ea"/>
              </a:rPr>
              <a:t>抗眩光蓝玻璃红外线滤镜、双面 </a:t>
            </a:r>
            <a:r>
              <a:rPr lang="en-US" altLang="zh-CN" sz="1200">
                <a:solidFill>
                  <a:srgbClr val="616161"/>
                </a:solidFill>
                <a:latin typeface="+mn-ea"/>
              </a:rPr>
              <a:t>AR </a:t>
            </a:r>
            <a:r>
              <a:rPr lang="zh-CN" altLang="en-US" sz="1200">
                <a:solidFill>
                  <a:srgbClr val="616161"/>
                </a:solidFill>
                <a:latin typeface="+mn-ea"/>
              </a:rPr>
              <a:t>增透镀膜和高显色指数闪光灯令成像品质全面升级</a:t>
            </a:r>
          </a:p>
        </p:txBody>
      </p:sp>
    </p:spTree>
    <p:extLst>
      <p:ext uri="{BB962C8B-B14F-4D97-AF65-F5344CB8AC3E}">
        <p14:creationId xmlns:p14="http://schemas.microsoft.com/office/powerpoint/2010/main" val="3136129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66967" y="2485543"/>
            <a:ext cx="60580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>
                <a:solidFill>
                  <a:srgbClr val="BDBDBD"/>
                </a:solidFill>
                <a:latin typeface="+mn-ea"/>
              </a:rPr>
              <a:t>“全”金属中框，从未如此纯粹</a:t>
            </a:r>
            <a:endParaRPr lang="zh-CN" altLang="en-US" sz="3600" b="0" i="0">
              <a:solidFill>
                <a:srgbClr val="BDBDBD"/>
              </a:solidFill>
              <a:effectLst/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36699" y="3170528"/>
            <a:ext cx="8918602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616161"/>
                </a:solidFill>
                <a:latin typeface="+mn-ea"/>
              </a:rPr>
              <a:t>历经呕心沥血的 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588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天之后，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Smartisan T2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团队终于解决了手机工程上的著名难题</a:t>
            </a:r>
            <a:r>
              <a:rPr lang="zh-CN" altLang="en-US">
                <a:latin typeface="+mn-ea"/>
              </a:rPr>
              <a:t/>
            </a:r>
            <a:br>
              <a:rPr lang="zh-CN" altLang="en-US">
                <a:latin typeface="+mn-ea"/>
              </a:rPr>
            </a:br>
            <a:r>
              <a:rPr lang="zh-CN" altLang="en-US">
                <a:solidFill>
                  <a:srgbClr val="616161"/>
                </a:solidFill>
                <a:latin typeface="+mn-ea"/>
              </a:rPr>
              <a:t>通过消除金属边框上的四个塑料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/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金属结合的断点</a:t>
            </a:r>
            <a:r>
              <a:rPr lang="zh-CN" altLang="en-US">
                <a:latin typeface="+mn-ea"/>
              </a:rPr>
              <a:t/>
            </a:r>
            <a:br>
              <a:rPr lang="zh-CN" altLang="en-US">
                <a:latin typeface="+mn-ea"/>
              </a:rPr>
            </a:br>
            <a:r>
              <a:rPr lang="zh-CN" altLang="en-US">
                <a:solidFill>
                  <a:srgbClr val="616161"/>
                </a:solidFill>
                <a:latin typeface="+mn-ea"/>
              </a:rPr>
              <a:t>我们重新定义了“全”金属中框</a:t>
            </a:r>
            <a:endParaRPr lang="zh-CN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194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21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5300"/>
                      </a14:imgEffect>
                      <a14:imgEffect>
                        <a14:saturation sat="66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3942" r="9909" b="41972"/>
            <a:stretch/>
          </p:blipFill>
          <p:spPr>
            <a:xfrm>
              <a:off x="4581302" y="-1"/>
              <a:ext cx="7610698" cy="685800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3233141" y="-1"/>
              <a:ext cx="1348160" cy="6858001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884981" y="-1"/>
              <a:ext cx="1348160" cy="6858001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6" cstate="email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flipH="1">
              <a:off x="837075" y="-1"/>
              <a:ext cx="1047906" cy="685800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8" cstate="email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colorTemperature colorTemp="53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-1"/>
              <a:ext cx="837074" cy="6858001"/>
            </a:xfrm>
            <a:prstGeom prst="rect">
              <a:avLst/>
            </a:prstGeom>
          </p:spPr>
        </p:pic>
      </p:grpSp>
      <p:sp>
        <p:nvSpPr>
          <p:cNvPr id="9" name="矩形 8"/>
          <p:cNvSpPr/>
          <p:nvPr/>
        </p:nvSpPr>
        <p:spPr>
          <a:xfrm>
            <a:off x="1281575" y="2487816"/>
            <a:ext cx="6288901" cy="10854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>
                <a:solidFill>
                  <a:schemeClr val="bg1"/>
                </a:solidFill>
                <a:latin typeface="+mn-ea"/>
              </a:rPr>
              <a:t>乔布斯和他的接班人都没为你做到的</a:t>
            </a:r>
            <a:r>
              <a:rPr lang="zh-CN" altLang="en-US" sz="2800" smtClean="0">
                <a:solidFill>
                  <a:schemeClr val="bg1"/>
                </a:solidFill>
                <a:latin typeface="+mn-ea"/>
              </a:rPr>
              <a:t>，</a:t>
            </a:r>
            <a:endParaRPr lang="en-US" altLang="zh-CN" sz="280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zh-CN" altLang="en-US" sz="2800" smtClean="0">
                <a:solidFill>
                  <a:schemeClr val="bg1"/>
                </a:solidFill>
                <a:latin typeface="+mn-ea"/>
              </a:rPr>
              <a:t>我们</a:t>
            </a:r>
            <a:r>
              <a:rPr lang="zh-CN" altLang="en-US" sz="2800">
                <a:solidFill>
                  <a:schemeClr val="bg1"/>
                </a:solidFill>
                <a:latin typeface="+mn-ea"/>
              </a:rPr>
              <a:t>为你做到了。</a:t>
            </a:r>
          </a:p>
        </p:txBody>
      </p:sp>
      <p:sp>
        <p:nvSpPr>
          <p:cNvPr id="10" name="矩形 9"/>
          <p:cNvSpPr/>
          <p:nvPr/>
        </p:nvSpPr>
        <p:spPr>
          <a:xfrm>
            <a:off x="6631350" y="3365499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 rot="10800000">
            <a:off x="571929" y="561110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81575" y="4053536"/>
            <a:ext cx="2143536" cy="6093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mtClean="0">
                <a:solidFill>
                  <a:schemeClr val="bg1"/>
                </a:solidFill>
                <a:latin typeface="+mn-ea"/>
              </a:rPr>
              <a:t>—— </a:t>
            </a:r>
            <a:r>
              <a:rPr lang="zh-CN" altLang="en-US" sz="2800" smtClean="0">
                <a:solidFill>
                  <a:schemeClr val="bg1"/>
                </a:solidFill>
                <a:latin typeface="+mn-ea"/>
              </a:rPr>
              <a:t>罗</a:t>
            </a:r>
            <a:r>
              <a:rPr lang="zh-CN" altLang="en-US" sz="2800">
                <a:solidFill>
                  <a:schemeClr val="bg1"/>
                </a:solidFill>
                <a:latin typeface="+mn-ea"/>
              </a:rPr>
              <a:t>永浩</a:t>
            </a:r>
          </a:p>
        </p:txBody>
      </p:sp>
    </p:spTree>
    <p:extLst>
      <p:ext uri="{BB962C8B-B14F-4D97-AF65-F5344CB8AC3E}">
        <p14:creationId xmlns:p14="http://schemas.microsoft.com/office/powerpoint/2010/main" val="42092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457297" y="-2122782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mtClean="0"/>
              <a:t>3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028768" y="2742200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44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输入你的情怀</a:t>
            </a:r>
            <a:endParaRPr lang="zh-CN" altLang="en-US" sz="44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182930" y="210448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smtClean="0">
                <a:latin typeface="+mn-ea"/>
                <a:ea typeface="+mn-ea"/>
              </a:rPr>
              <a:t>第</a:t>
            </a:r>
            <a:r>
              <a:rPr lang="zh-CN" altLang="en-US" sz="3200" b="0">
                <a:latin typeface="+mn-ea"/>
                <a:ea typeface="+mn-ea"/>
              </a:rPr>
              <a:t>三</a:t>
            </a:r>
            <a:r>
              <a:rPr lang="zh-CN" altLang="en-US" sz="3200" b="0" smtClean="0">
                <a:latin typeface="+mn-ea"/>
                <a:ea typeface="+mn-ea"/>
              </a:rPr>
              <a:t>部分</a:t>
            </a:r>
            <a:endParaRPr lang="zh-CN" altLang="en-US" sz="3200" b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7556" y="3617519"/>
            <a:ext cx="5896889" cy="5889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</a:t>
            </a:r>
            <a:r>
              <a:rPr lang="zh-CN" altLang="en-US" sz="1400" smtClean="0">
                <a:solidFill>
                  <a:srgbClr val="BDBDBD"/>
                </a:solidFill>
                <a:latin typeface="+mn-ea"/>
              </a:rPr>
              <a:t>遗憾。</a:t>
            </a:r>
            <a:endParaRPr lang="zh-CN" altLang="en-US" sz="140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29733" y="4680846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75"/>
          <a:stretch/>
        </p:blipFill>
        <p:spPr>
          <a:xfrm>
            <a:off x="9734721" y="-2157214"/>
            <a:ext cx="6238624" cy="1113925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75"/>
          <a:stretch/>
        </p:blipFill>
        <p:spPr>
          <a:xfrm>
            <a:off x="-3781344" y="-2157214"/>
            <a:ext cx="6238624" cy="1113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69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6500" y="211297"/>
            <a:ext cx="7175500" cy="6646703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/>
        </p:spPr>
      </p:pic>
      <p:sp>
        <p:nvSpPr>
          <p:cNvPr id="3" name="矩形 2"/>
          <p:cNvSpPr/>
          <p:nvPr/>
        </p:nvSpPr>
        <p:spPr>
          <a:xfrm>
            <a:off x="1281575" y="2487816"/>
            <a:ext cx="5771437" cy="9787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>
                <a:solidFill>
                  <a:srgbClr val="616161"/>
                </a:solidFill>
                <a:latin typeface="+mn-ea"/>
              </a:rPr>
              <a:t>We're here to put a dent in the universe. Otherwise why else </a:t>
            </a:r>
            <a:r>
              <a:rPr lang="en-US" altLang="zh-CN" sz="2400" smtClean="0">
                <a:solidFill>
                  <a:srgbClr val="616161"/>
                </a:solidFill>
                <a:latin typeface="+mn-ea"/>
              </a:rPr>
              <a:t>even </a:t>
            </a:r>
            <a:r>
              <a:rPr lang="en-US" altLang="zh-CN" sz="2400">
                <a:solidFill>
                  <a:srgbClr val="616161"/>
                </a:solidFill>
                <a:latin typeface="+mn-ea"/>
              </a:rPr>
              <a:t>be here?</a:t>
            </a:r>
            <a:endParaRPr lang="zh-CN" altLang="en-US" sz="2400">
              <a:solidFill>
                <a:srgbClr val="61616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31350" y="3365499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 rot="10800000">
            <a:off x="571929" y="561110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81575" y="4053536"/>
            <a:ext cx="2759089" cy="5684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smtClean="0">
                <a:solidFill>
                  <a:srgbClr val="616161"/>
                </a:solidFill>
                <a:latin typeface="+mn-ea"/>
              </a:rPr>
              <a:t>—— Steve Jobs</a:t>
            </a:r>
            <a:endParaRPr lang="zh-CN" altLang="en-US" sz="2800">
              <a:solidFill>
                <a:srgbClr val="61616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764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984" y="995451"/>
            <a:ext cx="10076033" cy="486709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636699" y="4465928"/>
            <a:ext cx="891860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rgbClr val="616161"/>
                </a:solidFill>
                <a:latin typeface="+mn-ea"/>
              </a:rPr>
              <a:t>历经呕心沥血的 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588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天之后，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Smartisan T2 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团队终于解决了手机工程上的著名难题</a:t>
            </a:r>
            <a:r>
              <a:rPr lang="zh-CN" altLang="en-US">
                <a:latin typeface="+mn-ea"/>
              </a:rPr>
              <a:t/>
            </a:r>
            <a:br>
              <a:rPr lang="zh-CN" altLang="en-US">
                <a:latin typeface="+mn-ea"/>
              </a:rPr>
            </a:br>
            <a:r>
              <a:rPr lang="zh-CN" altLang="en-US">
                <a:solidFill>
                  <a:srgbClr val="616161"/>
                </a:solidFill>
                <a:latin typeface="+mn-ea"/>
              </a:rPr>
              <a:t>通过消除金属边框上的四个塑料</a:t>
            </a:r>
            <a:r>
              <a:rPr lang="en-US" altLang="zh-CN">
                <a:solidFill>
                  <a:srgbClr val="616161"/>
                </a:solidFill>
                <a:latin typeface="+mn-ea"/>
              </a:rPr>
              <a:t>/</a:t>
            </a:r>
            <a:r>
              <a:rPr lang="zh-CN" altLang="en-US">
                <a:solidFill>
                  <a:srgbClr val="616161"/>
                </a:solidFill>
                <a:latin typeface="+mn-ea"/>
              </a:rPr>
              <a:t>金属结合的</a:t>
            </a:r>
            <a:r>
              <a:rPr lang="zh-CN" altLang="en-US" smtClean="0">
                <a:solidFill>
                  <a:srgbClr val="616161"/>
                </a:solidFill>
                <a:latin typeface="+mn-ea"/>
              </a:rPr>
              <a:t>断点</a:t>
            </a:r>
            <a:endParaRPr lang="zh-CN" altLang="en-US">
              <a:latin typeface="+mn-ea"/>
            </a:endParaRPr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798120112"/>
              </p:ext>
            </p:extLst>
          </p:nvPr>
        </p:nvGraphicFramePr>
        <p:xfrm>
          <a:off x="1821179" y="1231900"/>
          <a:ext cx="8734121" cy="3009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7936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1846279"/>
            <a:ext cx="12192000" cy="3241357"/>
          </a:xfrm>
          <a:prstGeom prst="rect">
            <a:avLst/>
          </a:prstGeom>
          <a:solidFill>
            <a:schemeClr val="tx1">
              <a:alpha val="72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43068" y="3252625"/>
            <a:ext cx="9905865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>
                <a:solidFill>
                  <a:srgbClr val="BDBDBD"/>
                </a:solidFill>
                <a:latin typeface="+mn-ea"/>
              </a:rPr>
              <a:t>Smartisan T2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采用索尼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1300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万像素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Exmor RS™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堆栈式图像传感器，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f/2.0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光圈，具备光学防抖（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OIS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）功能</a:t>
            </a:r>
          </a:p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rgbClr val="BDBDBD"/>
                </a:solidFill>
                <a:latin typeface="+mn-ea"/>
              </a:rPr>
              <a:t>抗眩光蓝玻璃红外线滤镜、双面 </a:t>
            </a:r>
            <a:r>
              <a:rPr lang="en-US" altLang="zh-CN" sz="1600">
                <a:solidFill>
                  <a:srgbClr val="BDBDBD"/>
                </a:solidFill>
                <a:latin typeface="+mn-ea"/>
              </a:rPr>
              <a:t>AR </a:t>
            </a:r>
            <a:r>
              <a:rPr lang="zh-CN" altLang="en-US" sz="1600">
                <a:solidFill>
                  <a:srgbClr val="BDBDBD"/>
                </a:solidFill>
                <a:latin typeface="+mn-ea"/>
              </a:rPr>
              <a:t>增透镀膜和高显色指数闪光灯令成像品质全面升级</a:t>
            </a:r>
          </a:p>
        </p:txBody>
      </p:sp>
      <p:sp>
        <p:nvSpPr>
          <p:cNvPr id="3" name="矩形 2"/>
          <p:cNvSpPr/>
          <p:nvPr/>
        </p:nvSpPr>
        <p:spPr>
          <a:xfrm>
            <a:off x="3097168" y="2604903"/>
            <a:ext cx="55741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+mn-ea"/>
              </a:rPr>
              <a:t>Smartisan T2 </a:t>
            </a:r>
            <a:r>
              <a:rPr lang="zh-CN" altLang="en-US" sz="3200">
                <a:solidFill>
                  <a:schemeClr val="bg1"/>
                </a:solidFill>
                <a:latin typeface="+mn-ea"/>
              </a:rPr>
              <a:t>摄像头实拍样张</a:t>
            </a:r>
            <a:endParaRPr lang="zh-CN" altLang="en-US" sz="3200" b="0" i="0">
              <a:solidFill>
                <a:schemeClr val="bg1"/>
              </a:solidFill>
              <a:effectLst/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329733" y="4193535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6313" y="1124819"/>
            <a:ext cx="2619375" cy="2514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8966" y="4392978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骁龙™</a:t>
            </a:r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808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27650" y="510086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处理器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83681" y="4392978"/>
            <a:ext cx="10246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64</a:t>
            </a:r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位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26586" y="5100864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旗舰级架构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165600" y="4355164"/>
            <a:ext cx="3860800" cy="1061093"/>
            <a:chOff x="4064000" y="4723464"/>
            <a:chExt cx="3860800" cy="1061093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4064000" y="4723464"/>
              <a:ext cx="0" cy="10610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924800" y="4723464"/>
              <a:ext cx="0" cy="10610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文本框 10"/>
          <p:cNvSpPr txBox="1"/>
          <p:nvPr/>
        </p:nvSpPr>
        <p:spPr>
          <a:xfrm>
            <a:off x="8622611" y="4392978"/>
            <a:ext cx="23501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Adreno</a:t>
            </a:r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™</a:t>
            </a:r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418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66734" y="510086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图形处理器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01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00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372600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57064" y="2353787"/>
            <a:ext cx="480131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未来</a:t>
            </a:r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属于我们</a:t>
            </a:r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当中</a:t>
            </a:r>
            <a:endParaRPr lang="en-US" altLang="zh-CN" sz="36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那些</a:t>
            </a:r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仍然愿意弄脏</a:t>
            </a:r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双手</a:t>
            </a:r>
            <a:endParaRPr lang="en-US" altLang="zh-CN" sz="3600" b="1" smtClean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的</a:t>
            </a:r>
            <a:r>
              <a:rPr lang="zh-CN" altLang="en-US" sz="3600" b="1">
                <a:solidFill>
                  <a:schemeClr val="bg1"/>
                </a:solidFill>
                <a:latin typeface="+mj-ea"/>
                <a:ea typeface="+mj-ea"/>
              </a:rPr>
              <a:t>少数</a:t>
            </a:r>
            <a:r>
              <a:rPr lang="zh-CN" altLang="en-US" sz="3600" b="1" smtClean="0">
                <a:solidFill>
                  <a:schemeClr val="bg1"/>
                </a:solidFill>
                <a:latin typeface="+mj-ea"/>
                <a:ea typeface="+mj-ea"/>
              </a:rPr>
              <a:t>分子。</a:t>
            </a:r>
            <a:endParaRPr lang="zh-CN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6286500" y="2476500"/>
            <a:ext cx="0" cy="21082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6530320" y="4201569"/>
            <a:ext cx="139814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smtClean="0">
                <a:solidFill>
                  <a:schemeClr val="bg1"/>
                </a:solidFill>
              </a:rPr>
              <a:t>@</a:t>
            </a:r>
            <a:r>
              <a:rPr lang="zh-CN" altLang="en-US" sz="2400" smtClean="0">
                <a:solidFill>
                  <a:schemeClr val="bg1"/>
                </a:solidFill>
              </a:rPr>
              <a:t>罗永浩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057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06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12478"/>
            <a:ext cx="12192000" cy="494552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581212" y="1129188"/>
            <a:ext cx="23987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</a:rPr>
              <a:t>CONTENTS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313592" y="112918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 smtClean="0">
                <a:solidFill>
                  <a:schemeClr val="bg1"/>
                </a:solidFill>
              </a:rPr>
              <a:t>目录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506868" y="1239718"/>
            <a:ext cx="0" cy="4318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494010" y="2692654"/>
            <a:ext cx="9491490" cy="1151556"/>
            <a:chOff x="1174519" y="2438654"/>
            <a:chExt cx="10130472" cy="1151556"/>
          </a:xfrm>
        </p:grpSpPr>
        <p:sp>
          <p:nvSpPr>
            <p:cNvPr id="4" name="文本框 3"/>
            <p:cNvSpPr txBox="1"/>
            <p:nvPr/>
          </p:nvSpPr>
          <p:spPr>
            <a:xfrm>
              <a:off x="1174519" y="2543770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>
                  <a:solidFill>
                    <a:schemeClr val="bg1"/>
                  </a:solidFill>
                </a:rPr>
                <a:t>第一部分</a:t>
              </a:r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2850429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5851165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8851901" y="2438654"/>
              <a:ext cx="489671" cy="1133562"/>
            </a:xfrm>
            <a:prstGeom prst="line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1379704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  <a:endParaRPr lang="zh-CN" altLang="en-US" sz="3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887746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</a:rPr>
                <a:t>第二部分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92931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  <a:endParaRPr lang="zh-CN" altLang="en-US" sz="3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888482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</a:rPr>
                <a:t>第三部分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093667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  <a:endParaRPr lang="zh-CN" altLang="en-US" sz="3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9889218" y="2543770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smtClean="0">
                  <a:solidFill>
                    <a:schemeClr val="bg1"/>
                  </a:solidFill>
                </a:rPr>
                <a:t>第四部分</a:t>
              </a: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094403" y="3005435"/>
              <a:ext cx="10054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3200" b="1" smtClean="0">
                  <a:solidFill>
                    <a:schemeClr val="bg1"/>
                  </a:solidFill>
                  <a:latin typeface="+mj-ea"/>
                  <a:ea typeface="+mj-ea"/>
                </a:rPr>
                <a:t>情怀</a:t>
              </a:r>
              <a:endParaRPr lang="zh-CN" altLang="en-US" sz="3200" b="1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4027032" y="1058306"/>
            <a:ext cx="4137936" cy="794468"/>
          </a:xfrm>
          <a:prstGeom prst="rect">
            <a:avLst/>
          </a:prstGeom>
          <a:ln>
            <a:solidFill>
              <a:srgbClr val="61616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02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410308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 smtClean="0"/>
              <a:t>4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11190"/>
            <a:ext cx="5418183" cy="913109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6200748" y="2220136"/>
            <a:ext cx="4568852" cy="2417729"/>
            <a:chOff x="5845148" y="2107697"/>
            <a:chExt cx="4568852" cy="2417729"/>
          </a:xfrm>
        </p:grpSpPr>
        <p:sp>
          <p:nvSpPr>
            <p:cNvPr id="3" name="文本框 2"/>
            <p:cNvSpPr txBox="1"/>
            <p:nvPr/>
          </p:nvSpPr>
          <p:spPr>
            <a:xfrm>
              <a:off x="5845148" y="2654842"/>
              <a:ext cx="4134465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4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rPr>
                <a:t>请</a:t>
              </a:r>
              <a:r>
                <a:rPr lang="zh-CN" altLang="en-US" sz="4400" b="1" smtClean="0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rPr>
                <a:t>输入你的情怀</a:t>
              </a:r>
              <a:endPara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845148" y="2107697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800" b="1">
                  <a:solidFill>
                    <a:schemeClr val="bg1"/>
                  </a:solidFill>
                  <a:effectLst>
                    <a:outerShdw blurRad="165100" dist="88900" dir="2700000" algn="tl">
                      <a:srgbClr val="000000">
                        <a:alpha val="14000"/>
                      </a:srgbClr>
                    </a:outerShdw>
                  </a:effectLst>
                  <a:latin typeface="+mj-ea"/>
                  <a:ea typeface="+mj-ea"/>
                </a:defRPr>
              </a:lvl1pPr>
            </a:lstStyle>
            <a:p>
              <a:r>
                <a:rPr lang="zh-CN" altLang="en-US" sz="3200" b="0" smtClean="0">
                  <a:latin typeface="+mn-ea"/>
                  <a:ea typeface="+mn-ea"/>
                </a:rPr>
                <a:t>第四部分</a:t>
              </a:r>
              <a:endParaRPr lang="zh-CN" altLang="en-US" sz="3200" b="0">
                <a:latin typeface="+mn-ea"/>
                <a:ea typeface="+mn-ea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845148" y="3424283"/>
              <a:ext cx="4568852" cy="6093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400">
                  <a:solidFill>
                    <a:srgbClr val="BDBDBD"/>
                  </a:solidFill>
                  <a:latin typeface="+mn-ea"/>
                </a:rPr>
                <a:t>将电源键从边框上移除并整合至 </a:t>
              </a:r>
              <a:r>
                <a:rPr lang="en-US" altLang="zh-CN" sz="1400">
                  <a:solidFill>
                    <a:srgbClr val="BDBDBD"/>
                  </a:solidFill>
                  <a:latin typeface="+mn-ea"/>
                </a:rPr>
                <a:t>Home </a:t>
              </a:r>
              <a:r>
                <a:rPr lang="zh-CN" altLang="en-US" sz="1400">
                  <a:solidFill>
                    <a:srgbClr val="BDBDBD"/>
                  </a:solidFill>
                  <a:latin typeface="+mn-ea"/>
                </a:rPr>
                <a:t>键内，将 </a:t>
              </a:r>
              <a:r>
                <a:rPr lang="en-US" altLang="zh-CN" sz="1400">
                  <a:solidFill>
                    <a:srgbClr val="BDBDBD"/>
                  </a:solidFill>
                  <a:latin typeface="+mn-ea"/>
                </a:rPr>
                <a:t>SIM </a:t>
              </a:r>
              <a:r>
                <a:rPr lang="zh-CN" altLang="en-US" sz="1400">
                  <a:solidFill>
                    <a:srgbClr val="BDBDBD"/>
                  </a:solidFill>
                  <a:latin typeface="+mn-ea"/>
                </a:rPr>
                <a:t>卡槽隐藏至右侧键内，在永无尽头的极简主义美学道路</a:t>
              </a:r>
              <a:r>
                <a:rPr lang="zh-CN" altLang="en-US" sz="1400" smtClean="0">
                  <a:solidFill>
                    <a:srgbClr val="BDBDBD"/>
                  </a:solidFill>
                  <a:latin typeface="+mn-ea"/>
                </a:rPr>
                <a:t>上。</a:t>
              </a:r>
              <a:endParaRPr lang="zh-CN" altLang="en-US" sz="1400">
                <a:solidFill>
                  <a:srgbClr val="BDBDBD"/>
                </a:solidFill>
                <a:latin typeface="+mn-ea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5966550" y="4156094"/>
              <a:ext cx="1532535" cy="36933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smtClean="0">
                  <a:solidFill>
                    <a:schemeClr val="bg1"/>
                  </a:solidFill>
                  <a:latin typeface="+mn-ea"/>
                </a:rPr>
                <a:t>Smartisan T2</a:t>
              </a:r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3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框 83"/>
          <p:cNvSpPr txBox="1"/>
          <p:nvPr/>
        </p:nvSpPr>
        <p:spPr>
          <a:xfrm>
            <a:off x="6482637" y="2792686"/>
            <a:ext cx="27934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28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输入你的情怀</a:t>
            </a:r>
            <a:endParaRPr lang="zh-CN" altLang="en-US" sz="28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558837" y="3341306"/>
            <a:ext cx="46933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>
                <a:solidFill>
                  <a:srgbClr val="BDBDBD"/>
                </a:solidFill>
                <a:latin typeface="+mn-ea"/>
              </a:rPr>
              <a:t>玻璃材质桌面</a:t>
            </a:r>
            <a:r>
              <a:rPr lang="zh-CN" altLang="en-US" sz="2000" smtClean="0">
                <a:solidFill>
                  <a:srgbClr val="BDBDBD"/>
                </a:solidFill>
                <a:latin typeface="+mn-ea"/>
              </a:rPr>
              <a:t>主题。多</a:t>
            </a:r>
            <a:r>
              <a:rPr lang="zh-CN" altLang="en-US" sz="2000">
                <a:solidFill>
                  <a:srgbClr val="BDBDBD"/>
                </a:solidFill>
                <a:latin typeface="+mn-ea"/>
              </a:rPr>
              <a:t>宫格桌面新增以当前锁屏壁纸为背景的“毛玻璃”主题</a:t>
            </a:r>
          </a:p>
        </p:txBody>
      </p:sp>
      <p:grpSp>
        <p:nvGrpSpPr>
          <p:cNvPr id="87" name="组合 86"/>
          <p:cNvGrpSpPr/>
          <p:nvPr/>
        </p:nvGrpSpPr>
        <p:grpSpPr>
          <a:xfrm>
            <a:off x="544657" y="-103969"/>
            <a:ext cx="5796175" cy="10220735"/>
            <a:chOff x="6272315" y="355599"/>
            <a:chExt cx="5170385" cy="9117243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2315" y="355599"/>
              <a:ext cx="5170385" cy="9117243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8624" y="1802734"/>
              <a:ext cx="3409916" cy="6026826"/>
            </a:xfrm>
            <a:prstGeom prst="rect">
              <a:avLst/>
            </a:prstGeom>
          </p:spPr>
        </p:pic>
      </p:grpSp>
      <p:cxnSp>
        <p:nvCxnSpPr>
          <p:cNvPr id="89" name="直接连接符 88"/>
          <p:cNvCxnSpPr/>
          <p:nvPr/>
        </p:nvCxnSpPr>
        <p:spPr>
          <a:xfrm>
            <a:off x="6388100" y="2908300"/>
            <a:ext cx="0" cy="179845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矩形 91"/>
          <p:cNvSpPr/>
          <p:nvPr/>
        </p:nvSpPr>
        <p:spPr>
          <a:xfrm>
            <a:off x="6678285" y="4268533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65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32350" y="4247432"/>
            <a:ext cx="8327300" cy="884957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6762124" y="3301386"/>
            <a:ext cx="3122141" cy="3340691"/>
            <a:chOff x="7137509" y="644813"/>
            <a:chExt cx="3122141" cy="334069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464769" y="1426411"/>
              <a:ext cx="2452056" cy="1171105"/>
            </a:xfrm>
            <a:custGeom>
              <a:avLst/>
              <a:gdLst>
                <a:gd name="connsiteX0" fmla="*/ 179899 w 2966988"/>
                <a:gd name="connsiteY0" fmla="*/ 0 h 1417037"/>
                <a:gd name="connsiteX1" fmla="*/ 2787090 w 2966988"/>
                <a:gd name="connsiteY1" fmla="*/ 0 h 1417037"/>
                <a:gd name="connsiteX2" fmla="*/ 2787938 w 2966988"/>
                <a:gd name="connsiteY2" fmla="*/ 1397 h 1417037"/>
                <a:gd name="connsiteX3" fmla="*/ 2966988 w 2966988"/>
                <a:gd name="connsiteY3" fmla="*/ 708518 h 1417037"/>
                <a:gd name="connsiteX4" fmla="*/ 2787938 w 2966988"/>
                <a:gd name="connsiteY4" fmla="*/ 1415639 h 1417037"/>
                <a:gd name="connsiteX5" fmla="*/ 2787089 w 2966988"/>
                <a:gd name="connsiteY5" fmla="*/ 1417037 h 1417037"/>
                <a:gd name="connsiteX6" fmla="*/ 179899 w 2966988"/>
                <a:gd name="connsiteY6" fmla="*/ 1417037 h 1417037"/>
                <a:gd name="connsiteX7" fmla="*/ 179050 w 2966988"/>
                <a:gd name="connsiteY7" fmla="*/ 1415639 h 1417037"/>
                <a:gd name="connsiteX8" fmla="*/ 0 w 2966988"/>
                <a:gd name="connsiteY8" fmla="*/ 708518 h 1417037"/>
                <a:gd name="connsiteX9" fmla="*/ 179050 w 2966988"/>
                <a:gd name="connsiteY9" fmla="*/ 1397 h 1417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6988" h="1417037">
                  <a:moveTo>
                    <a:pt x="179899" y="0"/>
                  </a:moveTo>
                  <a:lnTo>
                    <a:pt x="2787090" y="0"/>
                  </a:lnTo>
                  <a:lnTo>
                    <a:pt x="2787938" y="1397"/>
                  </a:lnTo>
                  <a:cubicBezTo>
                    <a:pt x="2902126" y="211598"/>
                    <a:pt x="2966988" y="452483"/>
                    <a:pt x="2966988" y="708518"/>
                  </a:cubicBezTo>
                  <a:cubicBezTo>
                    <a:pt x="2966988" y="964553"/>
                    <a:pt x="2902126" y="1205438"/>
                    <a:pt x="2787938" y="1415639"/>
                  </a:cubicBezTo>
                  <a:lnTo>
                    <a:pt x="2787089" y="1417037"/>
                  </a:lnTo>
                  <a:lnTo>
                    <a:pt x="179899" y="1417037"/>
                  </a:lnTo>
                  <a:lnTo>
                    <a:pt x="179050" y="1415639"/>
                  </a:lnTo>
                  <a:cubicBezTo>
                    <a:pt x="64862" y="1205438"/>
                    <a:pt x="0" y="964553"/>
                    <a:pt x="0" y="708518"/>
                  </a:cubicBezTo>
                  <a:cubicBezTo>
                    <a:pt x="0" y="452483"/>
                    <a:pt x="64862" y="211598"/>
                    <a:pt x="179050" y="1397"/>
                  </a:cubicBezTo>
                  <a:close/>
                </a:path>
              </a:pathLst>
            </a:cu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37509" y="644813"/>
              <a:ext cx="3122141" cy="3340691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1615440" y="2062263"/>
            <a:ext cx="8961120" cy="659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</a:rPr>
              <a:t>工匠精神的证明，隐藏在每一个值得被放大欣赏的细节中偏执于有用的细节，偏执于无用的细节，偏执于甚至不会被发现是有用还是无用的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</a:rPr>
              <a:t>细节。</a:t>
            </a:r>
            <a:endParaRPr lang="en-US" altLang="zh-CN" sz="1600" smtClean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87840" y="1267067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algn="ctr"/>
            <a:r>
              <a:rPr lang="zh-CN" altLang="en-US" sz="3600" b="0" smtClean="0">
                <a:solidFill>
                  <a:srgbClr val="010005"/>
                </a:solidFill>
                <a:effectLst/>
                <a:latin typeface="+mn-ea"/>
                <a:ea typeface="+mn-ea"/>
              </a:rPr>
              <a:t>请输入你的情怀</a:t>
            </a:r>
            <a:endParaRPr lang="zh-CN" altLang="en-US" sz="3600" b="0">
              <a:solidFill>
                <a:srgbClr val="010005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7828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944223" y="2827274"/>
            <a:ext cx="8303556" cy="3237552"/>
            <a:chOff x="1623578" y="2451999"/>
            <a:chExt cx="8944845" cy="3487590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23578" y="2451999"/>
              <a:ext cx="1973241" cy="34875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1314" y="2451999"/>
              <a:ext cx="1973242" cy="348759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47446" y="2451999"/>
              <a:ext cx="1973241" cy="34875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95182" y="2451999"/>
              <a:ext cx="1973241" cy="348758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9" name="组合 8"/>
          <p:cNvGrpSpPr/>
          <p:nvPr/>
        </p:nvGrpSpPr>
        <p:grpSpPr>
          <a:xfrm>
            <a:off x="11031037" y="4205418"/>
            <a:ext cx="250257" cy="500514"/>
            <a:chOff x="6689558" y="882773"/>
            <a:chExt cx="250257" cy="500514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flipH="1">
            <a:off x="910707" y="4205418"/>
            <a:ext cx="250257" cy="500514"/>
            <a:chOff x="6689558" y="882773"/>
            <a:chExt cx="250257" cy="500514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4746912" y="951901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28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输入你的情怀</a:t>
            </a:r>
            <a:endParaRPr lang="zh-CN" altLang="en-US" sz="28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944223" y="1596214"/>
            <a:ext cx="8303555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</a:t>
            </a:r>
            <a:r>
              <a:rPr lang="zh-CN" altLang="en-US" sz="1400" smtClean="0">
                <a:solidFill>
                  <a:srgbClr val="BDBDBD"/>
                </a:solidFill>
                <a:latin typeface="+mn-ea"/>
              </a:rPr>
              <a:t>遗憾。</a:t>
            </a:r>
            <a:endParaRPr lang="zh-CN" altLang="en-US" sz="1400">
              <a:solidFill>
                <a:srgbClr val="BDBDBD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8006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6000" y="2374634"/>
            <a:ext cx="4381500" cy="2667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7236" y="25264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+mj-ea"/>
                <a:ea typeface="+mj-ea"/>
              </a:rPr>
              <a:t>请输入你的情怀</a:t>
            </a:r>
            <a:endParaRPr lang="zh-CN" altLang="en-US" sz="240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69465" y="2988109"/>
            <a:ext cx="3034644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左右声道独立专业运放芯片德州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仪器</a:t>
            </a:r>
            <a:r>
              <a:rPr lang="en-US" altLang="zh-CN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OPA1612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结合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Smartisan OS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无损音频解决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方案；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还原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真实的声音，打造令人沉醉的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Hi-Fi 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音质。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cxnSp>
        <p:nvCxnSpPr>
          <p:cNvPr id="16" name="直接连接符 15"/>
          <p:cNvCxnSpPr>
            <a:endCxn id="2" idx="0"/>
          </p:cNvCxnSpPr>
          <p:nvPr/>
        </p:nvCxnSpPr>
        <p:spPr>
          <a:xfrm flipH="1">
            <a:off x="6076750" y="125130"/>
            <a:ext cx="19250" cy="22495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096000" y="5166761"/>
            <a:ext cx="0" cy="169123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556257" y="2526444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latin typeface="+mj-ea"/>
                <a:ea typeface="+mj-ea"/>
              </a:rPr>
              <a:t>请输入你的情怀</a:t>
            </a:r>
            <a:endParaRPr lang="zh-CN" altLang="en-US" sz="2400">
              <a:latin typeface="+mj-ea"/>
              <a:ea typeface="+mj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67500" y="2988109"/>
            <a:ext cx="3034644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左右声道独立专业运放芯片德州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仪器</a:t>
            </a:r>
            <a:r>
              <a:rPr lang="en-US" altLang="zh-CN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OPA1612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结合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Smartisan OS 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无损音频解决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方案；</a:t>
            </a:r>
            <a:endParaRPr lang="en-US" altLang="zh-CN" sz="1600">
              <a:solidFill>
                <a:schemeClr val="bg1">
                  <a:lumMod val="50000"/>
                </a:schemeClr>
              </a:solidFill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还原</a:t>
            </a:r>
            <a:r>
              <a:rPr lang="zh-CN" altLang="en-US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真实的声音，打造令人沉醉的 </a:t>
            </a:r>
            <a:r>
              <a:rPr lang="en-US" altLang="zh-CN" sz="1600">
                <a:solidFill>
                  <a:schemeClr val="bg1">
                    <a:lumMod val="50000"/>
                  </a:schemeClr>
                </a:solidFill>
                <a:latin typeface="+mn-ea"/>
              </a:rPr>
              <a:t>Hi-Fi </a:t>
            </a:r>
            <a:r>
              <a:rPr lang="zh-CN" altLang="en-US" sz="16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音质。</a:t>
            </a:r>
            <a:endParaRPr lang="zh-CN" altLang="en-US" sz="160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105119" y="898733"/>
            <a:ext cx="1981761" cy="4616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2400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7701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57" y="0"/>
            <a:ext cx="12193057" cy="685859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54396" y="2546895"/>
            <a:ext cx="9417963" cy="13674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smtClean="0">
                <a:solidFill>
                  <a:schemeClr val="bg1"/>
                </a:solidFill>
              </a:rPr>
              <a:t>通往牛逼的路上，风景差得让人只想说脏话，</a:t>
            </a:r>
            <a:endParaRPr lang="en-US" altLang="zh-CN" sz="3600" smtClean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3600" smtClean="0">
                <a:solidFill>
                  <a:schemeClr val="bg1"/>
                </a:solidFill>
              </a:rPr>
              <a:t>但创业者在意的是远方。</a:t>
            </a:r>
            <a:endParaRPr lang="zh-CN" altLang="en-US" sz="360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817312" y="3646601"/>
            <a:ext cx="421662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8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8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 rot="10800000">
            <a:off x="744751" y="560423"/>
            <a:ext cx="141929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3800" smtClean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endParaRPr lang="zh-CN" altLang="en-US" sz="1380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89281" y="4825430"/>
            <a:ext cx="1584088" cy="43236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smtClean="0">
                <a:solidFill>
                  <a:schemeClr val="bg1"/>
                </a:solidFill>
                <a:latin typeface="+mn-ea"/>
              </a:rPr>
              <a:t>—— </a:t>
            </a:r>
            <a:r>
              <a:rPr lang="zh-CN" altLang="en-US" sz="2000" smtClean="0">
                <a:solidFill>
                  <a:schemeClr val="bg1"/>
                </a:solidFill>
                <a:latin typeface="+mn-ea"/>
              </a:rPr>
              <a:t>罗</a:t>
            </a:r>
            <a:r>
              <a:rPr lang="zh-CN" altLang="en-US" sz="2000">
                <a:solidFill>
                  <a:schemeClr val="bg1"/>
                </a:solidFill>
                <a:latin typeface="+mn-ea"/>
              </a:rPr>
              <a:t>永浩</a:t>
            </a:r>
          </a:p>
        </p:txBody>
      </p:sp>
    </p:spTree>
    <p:extLst>
      <p:ext uri="{BB962C8B-B14F-4D97-AF65-F5344CB8AC3E}">
        <p14:creationId xmlns:p14="http://schemas.microsoft.com/office/powerpoint/2010/main" val="2608868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51550" y="2335441"/>
            <a:ext cx="4134465" cy="15542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100" smtClean="0">
                <a:solidFill>
                  <a:schemeClr val="bg1"/>
                </a:solidFill>
              </a:rPr>
              <a:t>以傲慢与偏执</a:t>
            </a:r>
            <a:endParaRPr lang="en-US" altLang="zh-CN" sz="510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4400" b="1" smtClean="0">
                <a:solidFill>
                  <a:schemeClr val="bg1"/>
                </a:solidFill>
                <a:latin typeface="+mj-ea"/>
                <a:ea typeface="+mj-ea"/>
              </a:rPr>
              <a:t>回敬傲慢与偏见</a:t>
            </a:r>
            <a:endParaRPr lang="zh-CN" altLang="en-US" sz="4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051550" y="1981200"/>
            <a:ext cx="4044950" cy="2895600"/>
            <a:chOff x="6134376" y="2095902"/>
            <a:chExt cx="4051640" cy="2666197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6134376" y="2095902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6134376" y="4762099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矩形 13"/>
          <p:cNvSpPr/>
          <p:nvPr/>
        </p:nvSpPr>
        <p:spPr>
          <a:xfrm>
            <a:off x="6051550" y="4129653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罗永浩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700" y="6381843"/>
            <a:ext cx="1286596" cy="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4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28767" y="2792641"/>
            <a:ext cx="413446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smtClean="0">
                <a:solidFill>
                  <a:schemeClr val="bg1"/>
                </a:solidFill>
              </a:rPr>
              <a:t>本模板</a:t>
            </a:r>
            <a:r>
              <a:rPr lang="zh-CN" altLang="en-US" sz="4400" b="1" smtClean="0">
                <a:solidFill>
                  <a:schemeClr val="bg1"/>
                </a:solidFill>
                <a:latin typeface="+mj-ea"/>
                <a:ea typeface="+mj-ea"/>
              </a:rPr>
              <a:t>设计规范</a:t>
            </a:r>
            <a:endParaRPr lang="zh-CN" altLang="en-US" sz="36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22062" y="3562082"/>
            <a:ext cx="3947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</a:rPr>
              <a:t>DESIGN SPECIFICATIONS</a:t>
            </a:r>
          </a:p>
        </p:txBody>
      </p:sp>
    </p:spTree>
    <p:extLst>
      <p:ext uri="{BB962C8B-B14F-4D97-AF65-F5344CB8AC3E}">
        <p14:creationId xmlns:p14="http://schemas.microsoft.com/office/powerpoint/2010/main" val="228586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89122" y="2291016"/>
            <a:ext cx="887758" cy="4514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prstClr val="white"/>
                </a:solidFill>
              </a:rPr>
              <a:t>中文</a:t>
            </a: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68913" y="2218613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404040"/>
                </a:solidFill>
                <a:latin typeface="+mj-ea"/>
                <a:ea typeface="+mj-ea"/>
              </a:rPr>
              <a:t>微软雅黑</a:t>
            </a:r>
            <a:endParaRPr lang="zh-CN" altLang="en-US" sz="3200" b="1" dirty="0">
              <a:solidFill>
                <a:srgbClr val="40404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089122" y="4283790"/>
            <a:ext cx="887758" cy="451412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</a:rPr>
              <a:t>英</a:t>
            </a:r>
            <a:r>
              <a:rPr lang="zh-CN" altLang="en-US" dirty="0" smtClean="0">
                <a:solidFill>
                  <a:schemeClr val="bg1"/>
                </a:solidFill>
              </a:rPr>
              <a:t>文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14599" y="4217108"/>
            <a:ext cx="30123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>
                <a:solidFill>
                  <a:srgbClr val="404040"/>
                </a:solidFill>
              </a:rPr>
              <a:t>Segoe UI Light </a:t>
            </a:r>
            <a:r>
              <a:rPr lang="en-US" altLang="zh-CN" sz="3200" smtClean="0">
                <a:solidFill>
                  <a:srgbClr val="404040"/>
                </a:solidFill>
              </a:rPr>
              <a:t>8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327474" y="2218613"/>
            <a:ext cx="278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404040"/>
                </a:solidFill>
              </a:rPr>
              <a:t>微软</a:t>
            </a:r>
            <a:r>
              <a:rPr lang="zh-CN" altLang="en-US" sz="3200" smtClean="0">
                <a:solidFill>
                  <a:srgbClr val="404040"/>
                </a:solidFill>
              </a:rPr>
              <a:t>雅黑 </a:t>
            </a:r>
            <a:r>
              <a:rPr lang="en-US" altLang="zh-CN" sz="3200" smtClean="0">
                <a:solidFill>
                  <a:srgbClr val="404040"/>
                </a:solidFill>
              </a:rPr>
              <a:t>Light</a:t>
            </a:r>
            <a:endParaRPr lang="zh-CN" altLang="en-US" sz="3200" dirty="0">
              <a:solidFill>
                <a:srgbClr val="404040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122425" y="3539295"/>
            <a:ext cx="981929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7327474" y="4217107"/>
            <a:ext cx="1907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>
                <a:solidFill>
                  <a:srgbClr val="404040"/>
                </a:solidFill>
                <a:latin typeface="Segoe UI"/>
              </a:rPr>
              <a:t>Segoe </a:t>
            </a:r>
            <a:r>
              <a:rPr lang="en-US" altLang="zh-CN" sz="3200" b="1" smtClean="0">
                <a:solidFill>
                  <a:srgbClr val="404040"/>
                </a:solidFill>
                <a:latin typeface="Segoe UI"/>
              </a:rPr>
              <a:t>UI</a:t>
            </a:r>
            <a:endParaRPr lang="zh-CN" altLang="en-US" sz="3200" b="1" dirty="0">
              <a:solidFill>
                <a:srgbClr val="404040"/>
              </a:solidFill>
              <a:latin typeface="Segoe UI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798354" y="474385"/>
            <a:ext cx="930825" cy="702275"/>
            <a:chOff x="1187820" y="559052"/>
            <a:chExt cx="930825" cy="702275"/>
          </a:xfrm>
        </p:grpSpPr>
        <p:sp>
          <p:nvSpPr>
            <p:cNvPr id="11" name="文本框 10"/>
            <p:cNvSpPr txBox="1"/>
            <p:nvPr/>
          </p:nvSpPr>
          <p:spPr>
            <a:xfrm>
              <a:off x="1255908" y="55905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>
                  <a:solidFill>
                    <a:prstClr val="black"/>
                  </a:solidFill>
                  <a:latin typeface="微软雅黑"/>
                </a:rPr>
                <a:t>字体</a:t>
              </a:r>
              <a:endParaRPr lang="zh-CN" altLang="en-US" sz="2400" dirty="0">
                <a:solidFill>
                  <a:prstClr val="black"/>
                </a:solidFill>
                <a:latin typeface="微软雅黑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187820" y="652928"/>
              <a:ext cx="0" cy="511876"/>
            </a:xfrm>
            <a:prstGeom prst="line">
              <a:avLst/>
            </a:prstGeom>
            <a:ln>
              <a:solidFill>
                <a:srgbClr val="1B3A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255908" y="922773"/>
              <a:ext cx="8627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smtClean="0">
                  <a:solidFill>
                    <a:prstClr val="black"/>
                  </a:solidFill>
                  <a:latin typeface="+mn-ea"/>
                </a:rPr>
                <a:t>FONTS</a:t>
              </a:r>
              <a:endParaRPr lang="en-US" altLang="zh-CN" sz="1600" dirty="0" smtClean="0">
                <a:solidFill>
                  <a:prstClr val="black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063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66442" y="47438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prstClr val="black"/>
                </a:solidFill>
                <a:latin typeface="微软雅黑"/>
              </a:rPr>
              <a:t>配色</a:t>
            </a:r>
            <a:endParaRPr lang="zh-CN" altLang="en-US" sz="2400" dirty="0">
              <a:solidFill>
                <a:prstClr val="black"/>
              </a:solidFill>
              <a:latin typeface="微软雅黑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B3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66442" y="838106"/>
            <a:ext cx="101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COLOUR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020396" y="2530263"/>
            <a:ext cx="1797474" cy="1797474"/>
          </a:xfrm>
          <a:prstGeom prst="ellipse">
            <a:avLst/>
          </a:prstGeom>
          <a:solidFill>
            <a:schemeClr val="tx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1666663" y="2530263"/>
            <a:ext cx="1797474" cy="1797474"/>
          </a:xfrm>
          <a:prstGeom prst="ellipse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6374129" y="2530263"/>
            <a:ext cx="1797474" cy="1797474"/>
          </a:xfrm>
          <a:prstGeom prst="ellipse">
            <a:avLst/>
          </a:prstGeom>
          <a:solidFill>
            <a:srgbClr val="616161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8727862" y="2530263"/>
            <a:ext cx="1797474" cy="1797474"/>
          </a:xfrm>
          <a:prstGeom prst="ellipse">
            <a:avLst/>
          </a:prstGeom>
          <a:solidFill>
            <a:srgbClr val="BDBDBD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49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6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/>
          <p:cNvSpPr txBox="1"/>
          <p:nvPr/>
        </p:nvSpPr>
        <p:spPr>
          <a:xfrm>
            <a:off x="8478475" y="-1901401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71400" b="1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756371" y="3638577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44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</a:t>
            </a:r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情怀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756371" y="309143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>
                <a:latin typeface="+mn-ea"/>
                <a:ea typeface="+mn-ea"/>
              </a:rPr>
              <a:t>第一部分</a:t>
            </a:r>
          </a:p>
        </p:txBody>
      </p:sp>
      <p:sp>
        <p:nvSpPr>
          <p:cNvPr id="21" name="矩形 20"/>
          <p:cNvSpPr/>
          <p:nvPr/>
        </p:nvSpPr>
        <p:spPr>
          <a:xfrm>
            <a:off x="5756371" y="4408018"/>
            <a:ext cx="536080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</a:t>
            </a:r>
            <a:r>
              <a:rPr lang="zh-CN" altLang="en-US" sz="1400" smtClean="0">
                <a:solidFill>
                  <a:srgbClr val="BDBDBD"/>
                </a:solidFill>
                <a:latin typeface="+mn-ea"/>
              </a:rPr>
              <a:t>遗憾。</a:t>
            </a:r>
            <a:endParaRPr lang="zh-CN" altLang="en-US" sz="140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877773" y="5364707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4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442" y="474385"/>
            <a:ext cx="1683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prstClr val="black"/>
                </a:solidFill>
                <a:latin typeface="微软雅黑"/>
              </a:rPr>
              <a:t>素材</a:t>
            </a:r>
            <a:r>
              <a:rPr lang="en-US" altLang="zh-CN" sz="2400" smtClean="0">
                <a:solidFill>
                  <a:prstClr val="black"/>
                </a:solidFill>
                <a:latin typeface="微软雅黑"/>
              </a:rPr>
              <a:t>&amp;</a:t>
            </a:r>
            <a:r>
              <a:rPr lang="zh-CN" altLang="en-US" sz="2400" smtClean="0">
                <a:solidFill>
                  <a:prstClr val="black"/>
                </a:solidFill>
                <a:latin typeface="微软雅黑"/>
              </a:rPr>
              <a:t>参考</a:t>
            </a:r>
            <a:endParaRPr lang="zh-CN" altLang="en-US" sz="2400" dirty="0">
              <a:solidFill>
                <a:prstClr val="black"/>
              </a:solidFill>
              <a:latin typeface="微软雅黑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B3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66442" y="838106"/>
            <a:ext cx="12715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REFERENCE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66442" y="3217585"/>
            <a:ext cx="203132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schemeClr val="bg1"/>
                </a:solidFill>
                <a:latin typeface="微软雅黑"/>
              </a:rPr>
              <a:t>锤子科技官网</a:t>
            </a:r>
            <a:endParaRPr lang="zh-CN" altLang="en-US" sz="2400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8354" y="3759200"/>
            <a:ext cx="20113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www.smartisan.com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9437" y="1266811"/>
            <a:ext cx="6049339" cy="3582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8065" y="2306348"/>
            <a:ext cx="6049339" cy="35828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76200" dir="18900000" sy="23000" kx="-1200000" algn="bl" rotWithShape="0">
              <a:prstClr val="black">
                <a:alpha val="1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491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6442" y="47438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smtClean="0">
                <a:solidFill>
                  <a:prstClr val="black"/>
                </a:solidFill>
                <a:latin typeface="微软雅黑"/>
              </a:rPr>
              <a:t>其余图片素材来源</a:t>
            </a:r>
            <a:endParaRPr lang="zh-CN" altLang="en-US" sz="2400" dirty="0">
              <a:solidFill>
                <a:prstClr val="black"/>
              </a:solidFill>
              <a:latin typeface="微软雅黑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798354" y="568261"/>
            <a:ext cx="0" cy="511876"/>
          </a:xfrm>
          <a:prstGeom prst="line">
            <a:avLst/>
          </a:prstGeom>
          <a:ln>
            <a:solidFill>
              <a:srgbClr val="1B3A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866442" y="838106"/>
            <a:ext cx="19863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PICTURE MATERIAL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38869"/>
            <a:ext cx="12192000" cy="411913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4618673" y="1610376"/>
            <a:ext cx="2954655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mtClean="0">
                <a:solidFill>
                  <a:schemeClr val="bg1"/>
                </a:solidFill>
                <a:latin typeface="微软雅黑"/>
              </a:rPr>
              <a:t>免费可商用高清图库</a:t>
            </a:r>
            <a:endParaRPr lang="zh-CN" altLang="en-US" sz="2400" dirty="0">
              <a:solidFill>
                <a:schemeClr val="bg1"/>
              </a:solidFill>
              <a:latin typeface="微软雅黑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192163" y="2171562"/>
            <a:ext cx="1807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600" smtClean="0">
                <a:solidFill>
                  <a:prstClr val="black"/>
                </a:solidFill>
                <a:latin typeface="+mn-ea"/>
              </a:rPr>
              <a:t>www.pixabay.com</a:t>
            </a:r>
            <a:endParaRPr lang="en-US" altLang="zh-CN" sz="1600" dirty="0" smtClean="0">
              <a:solidFill>
                <a:prstClr val="black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959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>
          <a:xfrm>
            <a:off x="-156407" y="685978"/>
            <a:ext cx="6207957" cy="617202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022108" y="3686887"/>
            <a:ext cx="4488679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500" smtClean="0">
                <a:solidFill>
                  <a:schemeClr val="bg1"/>
                </a:solidFill>
              </a:rPr>
              <a:t>——Smartisan T2 </a:t>
            </a:r>
            <a:r>
              <a:rPr lang="zh-CN" altLang="en-US" sz="2500" smtClean="0">
                <a:solidFill>
                  <a:schemeClr val="bg1"/>
                </a:solidFill>
              </a:rPr>
              <a:t>情怀</a:t>
            </a:r>
            <a:r>
              <a:rPr lang="en-US" altLang="zh-CN" sz="2500" smtClean="0">
                <a:solidFill>
                  <a:schemeClr val="bg1"/>
                </a:solidFill>
              </a:rPr>
              <a:t>PPT</a:t>
            </a:r>
            <a:r>
              <a:rPr lang="zh-CN" altLang="en-US" sz="2500" smtClean="0">
                <a:solidFill>
                  <a:schemeClr val="bg1"/>
                </a:solidFill>
              </a:rPr>
              <a:t>模板</a:t>
            </a:r>
            <a:endParaRPr lang="zh-CN" altLang="en-US" sz="250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65357" y="2571660"/>
            <a:ext cx="463780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8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THANKS</a:t>
            </a:r>
            <a:endParaRPr lang="zh-CN" altLang="en-US" sz="78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09299" y="4237080"/>
            <a:ext cx="2611189" cy="40011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zh-CN" altLang="en-US" sz="2000" smtClean="0">
                <a:solidFill>
                  <a:schemeClr val="bg1"/>
                </a:solidFill>
              </a:rPr>
              <a:t>锤</a:t>
            </a:r>
            <a:r>
              <a:rPr lang="zh-CN" altLang="en-US" sz="2000">
                <a:solidFill>
                  <a:schemeClr val="bg1"/>
                </a:solidFill>
              </a:rPr>
              <a:t>友</a:t>
            </a:r>
            <a:r>
              <a:rPr lang="en-US" altLang="zh-CN" sz="2000" smtClean="0">
                <a:solidFill>
                  <a:schemeClr val="bg1"/>
                </a:solidFill>
              </a:rPr>
              <a:t>: @Simon_</a:t>
            </a:r>
            <a:r>
              <a:rPr lang="zh-CN" altLang="en-US" sz="2000" smtClean="0">
                <a:solidFill>
                  <a:schemeClr val="bg1"/>
                </a:solidFill>
              </a:rPr>
              <a:t>阿文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39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193028" y="3801980"/>
            <a:ext cx="18059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More than PPT.</a:t>
            </a:r>
            <a:endParaRPr lang="zh-CN" altLang="en-US" sz="2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34343" y="2852912"/>
            <a:ext cx="2923315" cy="74531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3600" smtClean="0">
                <a:solidFill>
                  <a:schemeClr val="bg1"/>
                </a:solidFill>
              </a:rPr>
              <a:t>SIMON PPT</a:t>
            </a:r>
            <a:endParaRPr lang="zh-CN" altLang="en-US" sz="3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4571" y="997675"/>
            <a:ext cx="4862651" cy="48626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矩形 2"/>
          <p:cNvSpPr/>
          <p:nvPr/>
        </p:nvSpPr>
        <p:spPr>
          <a:xfrm>
            <a:off x="6776731" y="2228671"/>
            <a:ext cx="43396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smtClean="0">
                <a:solidFill>
                  <a:schemeClr val="bg1"/>
                </a:solidFill>
                <a:latin typeface="+mn-ea"/>
              </a:rPr>
              <a:t>如果你喜欢我的作品</a:t>
            </a:r>
            <a:endParaRPr lang="en-US" altLang="zh-CN" sz="360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3600" b="1" smtClean="0">
                <a:solidFill>
                  <a:schemeClr val="bg1"/>
                </a:solidFill>
                <a:latin typeface="+mn-ea"/>
              </a:rPr>
              <a:t>欢迎关注：</a:t>
            </a:r>
            <a:endParaRPr lang="zh-CN" altLang="en-US" sz="2800" b="1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879323" y="1981200"/>
            <a:ext cx="4044950" cy="2427171"/>
            <a:chOff x="6134376" y="2095902"/>
            <a:chExt cx="4051640" cy="2666197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6134376" y="2095902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6134376" y="4762099"/>
              <a:ext cx="405164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6776731" y="3353491"/>
            <a:ext cx="229582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500" b="1" smtClean="0">
                <a:solidFill>
                  <a:schemeClr val="bg1"/>
                </a:solidFill>
                <a:latin typeface="+mj-ea"/>
                <a:ea typeface="+mj-ea"/>
              </a:rPr>
              <a:t>我懂个</a:t>
            </a:r>
            <a:r>
              <a:rPr lang="en-US" altLang="zh-CN" sz="4500" b="1" smtClean="0">
                <a:solidFill>
                  <a:schemeClr val="bg1"/>
                </a:solidFill>
                <a:latin typeface="+mj-ea"/>
                <a:ea typeface="+mj-ea"/>
              </a:rPr>
              <a:t>P</a:t>
            </a:r>
            <a:endParaRPr lang="zh-CN" altLang="en-US" sz="45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571065" y="4545627"/>
            <a:ext cx="23532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一个有情怀的</a:t>
            </a:r>
            <a:r>
              <a:rPr lang="en-US" altLang="zh-CN" sz="2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PPTer</a:t>
            </a:r>
            <a:endParaRPr lang="zh-CN" altLang="en-US" sz="1600" b="1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81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48418" y="6488668"/>
            <a:ext cx="487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</a:t>
            </a:r>
            <a:r>
              <a:rPr lang="zh-CN" altLang="en-US" dirty="0" smtClean="0"/>
              <a:t>授权发布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736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15229" y="215901"/>
            <a:ext cx="5730289" cy="66421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091766" y="1734369"/>
            <a:ext cx="3515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smtClean="0">
                <a:solidFill>
                  <a:srgbClr val="BDBDBD"/>
                </a:solidFill>
              </a:rPr>
              <a:t>Smartisan T2</a:t>
            </a:r>
            <a:endParaRPr lang="zh-CN" altLang="en-US" sz="4800">
              <a:solidFill>
                <a:srgbClr val="BDBDBD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1766" y="3097469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骁龙™</a:t>
            </a:r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808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72472" y="325829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处理器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91766" y="3837125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1300</a:t>
            </a:r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万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99385" y="399795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主摄像头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160899" y="3097469"/>
            <a:ext cx="17251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16/32 GB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702017" y="3258294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容量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160899" y="3837125"/>
            <a:ext cx="1106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4.95</a:t>
            </a:r>
            <a:r>
              <a:rPr lang="zh-CN" altLang="en-US" sz="3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‘’</a:t>
            </a:r>
            <a:endParaRPr lang="zh-CN" altLang="en-US" sz="3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015659" y="399795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全高清显示屏</a:t>
            </a:r>
            <a:endParaRPr lang="zh-CN" altLang="en-US" sz="16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91766" y="2786917"/>
            <a:ext cx="5290663" cy="1810831"/>
            <a:chOff x="1244166" y="3030814"/>
            <a:chExt cx="5290663" cy="181083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244166" y="3030814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1244166" y="4841645"/>
              <a:ext cx="5290663" cy="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1091766" y="4862806"/>
            <a:ext cx="23823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mtClean="0">
                <a:solidFill>
                  <a:srgbClr val="616161"/>
                </a:solidFill>
              </a:rPr>
              <a:t>1920 x 1080 </a:t>
            </a:r>
            <a:r>
              <a:rPr lang="zh-CN" altLang="en-US" sz="1400" smtClean="0">
                <a:solidFill>
                  <a:srgbClr val="616161"/>
                </a:solidFill>
              </a:rPr>
              <a:t>分辨率，</a:t>
            </a:r>
            <a:r>
              <a:rPr lang="en-US" altLang="zh-CN" sz="1400" smtClean="0">
                <a:solidFill>
                  <a:srgbClr val="616161"/>
                </a:solidFill>
              </a:rPr>
              <a:t>445 PPI</a:t>
            </a:r>
            <a:endParaRPr lang="zh-CN" altLang="en-US" sz="1400">
              <a:solidFill>
                <a:srgbClr val="61616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60899" y="4862806"/>
            <a:ext cx="16946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smtClean="0">
                <a:solidFill>
                  <a:srgbClr val="616161"/>
                </a:solidFill>
              </a:rPr>
              <a:t>NFC</a:t>
            </a:r>
            <a:r>
              <a:rPr lang="zh-CN" altLang="en-US" sz="1400" smtClean="0">
                <a:solidFill>
                  <a:srgbClr val="616161"/>
                </a:solidFill>
              </a:rPr>
              <a:t>蓝牙 </a:t>
            </a:r>
            <a:r>
              <a:rPr lang="en-US" altLang="zh-CN" sz="1400" smtClean="0">
                <a:solidFill>
                  <a:srgbClr val="616161"/>
                </a:solidFill>
              </a:rPr>
              <a:t>4.1 LE</a:t>
            </a:r>
            <a:r>
              <a:rPr lang="zh-CN" altLang="en-US" sz="1400" smtClean="0">
                <a:solidFill>
                  <a:srgbClr val="616161"/>
                </a:solidFill>
              </a:rPr>
              <a:t>支持</a:t>
            </a:r>
            <a:endParaRPr lang="zh-CN" altLang="en-US" sz="1400">
              <a:solidFill>
                <a:srgbClr val="6161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9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215870843"/>
              </p:ext>
            </p:extLst>
          </p:nvPr>
        </p:nvGraphicFramePr>
        <p:xfrm>
          <a:off x="1115433" y="1212172"/>
          <a:ext cx="5197026" cy="4638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7" name="文本框 16"/>
          <p:cNvSpPr txBox="1"/>
          <p:nvPr/>
        </p:nvSpPr>
        <p:spPr>
          <a:xfrm flipH="1">
            <a:off x="3198935" y="1892540"/>
            <a:ext cx="4796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>
                    <a:lumMod val="50000"/>
                  </a:schemeClr>
                </a:solidFill>
              </a:rPr>
              <a:t>9</a:t>
            </a:r>
            <a:r>
              <a:rPr lang="en-US" altLang="zh-CN" sz="1050" smtClean="0">
                <a:solidFill>
                  <a:schemeClr val="bg1">
                    <a:lumMod val="50000"/>
                  </a:schemeClr>
                </a:solidFill>
              </a:rPr>
              <a:t>%</a:t>
            </a:r>
            <a:endParaRPr lang="zh-CN" altLang="en-US" sz="105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975052" y="3127475"/>
            <a:ext cx="142058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>
                <a:solidFill>
                  <a:schemeClr val="bg1"/>
                </a:solidFill>
                <a:latin typeface="+mj-ea"/>
                <a:ea typeface="+mj-ea"/>
              </a:rPr>
              <a:t>5</a:t>
            </a:r>
            <a:r>
              <a:rPr lang="en-US" altLang="zh-CN" sz="6000" b="1" smtClean="0">
                <a:solidFill>
                  <a:schemeClr val="bg1"/>
                </a:solidFill>
                <a:latin typeface="+mj-ea"/>
                <a:ea typeface="+mj-ea"/>
              </a:rPr>
              <a:t>8</a:t>
            </a:r>
            <a:r>
              <a:rPr lang="en-US" altLang="zh-CN" sz="2400" b="1" smtClean="0">
                <a:solidFill>
                  <a:schemeClr val="bg1"/>
                </a:solidFill>
                <a:latin typeface="+mj-ea"/>
                <a:ea typeface="+mj-ea"/>
              </a:rPr>
              <a:t>%</a:t>
            </a:r>
            <a:endParaRPr lang="zh-CN" altLang="en-US" sz="2400" b="1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978349" y="2605235"/>
            <a:ext cx="4247681" cy="11264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rgbClr val="616161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616161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616161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616161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616161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卡槽隐藏至右侧键内，在永无尽头的极简主义美学道路上，我们艰难又合理地去掉每一个不必要的开孔或疤痕，只为再减少一个设计上的遗憾。</a:t>
            </a:r>
          </a:p>
        </p:txBody>
      </p:sp>
      <p:sp>
        <p:nvSpPr>
          <p:cNvPr id="10" name="矩形 9"/>
          <p:cNvSpPr/>
          <p:nvPr/>
        </p:nvSpPr>
        <p:spPr>
          <a:xfrm>
            <a:off x="6878447" y="1687725"/>
            <a:ext cx="3483229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200" b="1" smtClean="0">
                <a:solidFill>
                  <a:srgbClr val="616161"/>
                </a:solidFill>
                <a:latin typeface="+mj-ea"/>
                <a:ea typeface="+mj-ea"/>
              </a:rPr>
              <a:t>情怀标题</a:t>
            </a:r>
            <a:r>
              <a:rPr lang="en-US" altLang="zh-CN" sz="3200" b="1" smtClean="0">
                <a:solidFill>
                  <a:srgbClr val="616161"/>
                </a:solidFill>
                <a:latin typeface="+mj-ea"/>
                <a:ea typeface="+mj-ea"/>
              </a:rPr>
              <a:t>&amp;</a:t>
            </a:r>
            <a:r>
              <a:rPr lang="zh-CN" altLang="en-US" sz="3200" b="1" smtClean="0">
                <a:solidFill>
                  <a:srgbClr val="616161"/>
                </a:solidFill>
                <a:latin typeface="+mj-ea"/>
                <a:ea typeface="+mj-ea"/>
              </a:rPr>
              <a:t>数据</a:t>
            </a:r>
            <a:endParaRPr lang="zh-CN" altLang="en-US" sz="3200" b="1">
              <a:solidFill>
                <a:srgbClr val="616161"/>
              </a:solidFill>
              <a:latin typeface="+mj-ea"/>
              <a:ea typeface="+mj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6978350" y="2415760"/>
            <a:ext cx="4247680" cy="1579996"/>
            <a:chOff x="7207719" y="3487424"/>
            <a:chExt cx="2323329" cy="1579996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7207719" y="3487424"/>
              <a:ext cx="2323329" cy="0"/>
            </a:xfrm>
            <a:prstGeom prst="line">
              <a:avLst/>
            </a:prstGeom>
            <a:ln>
              <a:solidFill>
                <a:srgbClr val="61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7207719" y="5067420"/>
              <a:ext cx="2323329" cy="0"/>
            </a:xfrm>
            <a:prstGeom prst="line">
              <a:avLst/>
            </a:prstGeom>
            <a:ln>
              <a:solidFill>
                <a:srgbClr val="61616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/>
          <p:cNvSpPr txBox="1"/>
          <p:nvPr/>
        </p:nvSpPr>
        <p:spPr>
          <a:xfrm flipH="1">
            <a:off x="2409154" y="2415760"/>
            <a:ext cx="649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/>
                </a:solidFill>
              </a:rPr>
              <a:t>10</a:t>
            </a:r>
            <a:r>
              <a:rPr lang="en-US" altLang="zh-CN" sz="1050" smtClean="0">
                <a:solidFill>
                  <a:schemeClr val="bg1"/>
                </a:solidFill>
              </a:rPr>
              <a:t>%</a:t>
            </a:r>
            <a:endParaRPr lang="zh-CN" altLang="en-US" sz="1050">
              <a:solidFill>
                <a:schemeClr val="bg1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 flipH="1">
            <a:off x="2256754" y="3686364"/>
            <a:ext cx="801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>
                <a:solidFill>
                  <a:schemeClr val="bg1"/>
                </a:solidFill>
              </a:rPr>
              <a:t>23</a:t>
            </a:r>
            <a:r>
              <a:rPr lang="en-US" altLang="zh-CN" sz="1050" smtClean="0">
                <a:solidFill>
                  <a:schemeClr val="bg1"/>
                </a:solidFill>
              </a:rPr>
              <a:t>%</a:t>
            </a:r>
            <a:endParaRPr lang="zh-CN" altLang="en-US" sz="105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4725" y="1212172"/>
            <a:ext cx="5478441" cy="5861932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6978349" y="4205449"/>
            <a:ext cx="1233543" cy="30777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z="140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Smartisan T2</a:t>
            </a:r>
            <a:endParaRPr lang="zh-CN" altLang="en-US" sz="140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6006164" y="2042740"/>
            <a:ext cx="487769" cy="56249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6493933" y="2042739"/>
            <a:ext cx="343747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2111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72343" y="368299"/>
            <a:ext cx="3095666" cy="648970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650831" y="2809775"/>
            <a:ext cx="558866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1400">
                <a:solidFill>
                  <a:srgbClr val="BDBDBD"/>
                </a:solidFill>
                <a:latin typeface="+mn-ea"/>
              </a:rPr>
              <a:t>Smartisan OS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是基于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Android™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深度优化和改良的操作系统，它所追求的美观、简洁、高效与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Smartisan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手机硬件的设计内外呼应、相得益彰。精美的界面、动人心弦的动画、接近完美的中文字体，还有“远程协助”、“车载模式”等上百项体贴入微的功能改进，让你在日常使用中，时刻感受到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Smartisan OS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带来的卓越体验。</a:t>
            </a:r>
          </a:p>
        </p:txBody>
      </p:sp>
      <p:sp>
        <p:nvSpPr>
          <p:cNvPr id="4" name="矩形 3"/>
          <p:cNvSpPr/>
          <p:nvPr/>
        </p:nvSpPr>
        <p:spPr>
          <a:xfrm>
            <a:off x="5650831" y="2052645"/>
            <a:ext cx="3997693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3600" smtClean="0">
                <a:solidFill>
                  <a:schemeClr val="bg1"/>
                </a:solidFill>
                <a:latin typeface="+mn-ea"/>
              </a:rPr>
              <a:t>请输入你的情怀</a:t>
            </a:r>
            <a:endParaRPr lang="zh-CN" altLang="en-US" sz="360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68484" y="4361407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16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238250" y="1867302"/>
            <a:ext cx="5073650" cy="3123397"/>
            <a:chOff x="1238250" y="1702202"/>
            <a:chExt cx="5073650" cy="3123397"/>
          </a:xfrm>
        </p:grpSpPr>
        <p:sp>
          <p:nvSpPr>
            <p:cNvPr id="4" name="矩形 3"/>
            <p:cNvSpPr/>
            <p:nvPr/>
          </p:nvSpPr>
          <p:spPr>
            <a:xfrm>
              <a:off x="1238250" y="1956908"/>
              <a:ext cx="5073650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4800"/>
                <a:t>未来属于我们</a:t>
              </a:r>
              <a:r>
                <a:rPr lang="zh-CN" altLang="en-US" sz="4800" smtClean="0"/>
                <a:t>当中</a:t>
              </a:r>
              <a:endParaRPr lang="en-US" altLang="zh-CN" sz="4800" smtClean="0"/>
            </a:p>
            <a:p>
              <a:pPr algn="just"/>
              <a:r>
                <a:rPr lang="zh-CN" altLang="en-US" sz="3600" b="1" smtClean="0">
                  <a:latin typeface="+mj-ea"/>
                  <a:ea typeface="+mj-ea"/>
                </a:rPr>
                <a:t>那些</a:t>
              </a:r>
              <a:r>
                <a:rPr lang="zh-CN" altLang="en-US" sz="3600" b="1">
                  <a:latin typeface="+mj-ea"/>
                  <a:ea typeface="+mj-ea"/>
                </a:rPr>
                <a:t>仍然愿意弄脏双手</a:t>
              </a:r>
              <a:r>
                <a:rPr lang="zh-CN" altLang="en-US" sz="3600" b="1" smtClean="0">
                  <a:latin typeface="+mj-ea"/>
                  <a:ea typeface="+mj-ea"/>
                </a:rPr>
                <a:t>的少数</a:t>
              </a:r>
              <a:r>
                <a:rPr lang="zh-CN" altLang="en-US" sz="3600" b="1">
                  <a:latin typeface="+mj-ea"/>
                  <a:ea typeface="+mj-ea"/>
                </a:rPr>
                <a:t>分子。</a:t>
              </a: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1321076" y="1702202"/>
              <a:ext cx="4990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321076" y="4825599"/>
              <a:ext cx="499082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1238250" y="4150606"/>
              <a:ext cx="110799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/>
                <a:t>罗永浩</a:t>
              </a: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3700" y="6381843"/>
            <a:ext cx="1286596" cy="14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64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-301900" y="-2001797"/>
            <a:ext cx="5277407" cy="11079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1400" b="1" smtClean="0">
                <a:solidFill>
                  <a:schemeClr val="tx1">
                    <a:lumMod val="75000"/>
                    <a:lumOff val="25000"/>
                    <a:alpha val="1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71400" b="1">
              <a:solidFill>
                <a:schemeClr val="tx1">
                  <a:lumMod val="75000"/>
                  <a:lumOff val="25000"/>
                  <a:alpha val="1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77450" y="0"/>
            <a:ext cx="4414550" cy="53536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2471" y="2992457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请</a:t>
            </a:r>
            <a:r>
              <a:rPr lang="zh-CN" altLang="en-US" sz="4400" b="1" smtClean="0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rPr>
              <a:t>输入你的情怀</a:t>
            </a:r>
            <a:endParaRPr lang="zh-CN" altLang="en-US" sz="4400" b="1">
              <a:solidFill>
                <a:schemeClr val="bg1"/>
              </a:solidFill>
              <a:effectLst>
                <a:outerShdw blurRad="165100" dist="88900" dir="2700000" algn="tl">
                  <a:srgbClr val="000000">
                    <a:alpha val="14000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22471" y="244531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800" b="1">
                <a:solidFill>
                  <a:schemeClr val="bg1"/>
                </a:solidFill>
                <a:effectLst>
                  <a:outerShdw blurRad="165100" dist="88900" dir="2700000" algn="tl">
                    <a:srgbClr val="000000">
                      <a:alpha val="14000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zh-CN" altLang="en-US" sz="3200" b="0" smtClean="0">
                <a:latin typeface="+mn-ea"/>
                <a:ea typeface="+mn-ea"/>
              </a:rPr>
              <a:t>第</a:t>
            </a:r>
            <a:r>
              <a:rPr lang="zh-CN" altLang="en-US" sz="3200" b="0">
                <a:latin typeface="+mn-ea"/>
                <a:ea typeface="+mn-ea"/>
              </a:rPr>
              <a:t>二</a:t>
            </a:r>
            <a:r>
              <a:rPr lang="zh-CN" altLang="en-US" sz="3200" b="0" smtClean="0">
                <a:latin typeface="+mn-ea"/>
                <a:ea typeface="+mn-ea"/>
              </a:rPr>
              <a:t>部分</a:t>
            </a:r>
            <a:endParaRPr lang="zh-CN" altLang="en-US" sz="3200" b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22471" y="3761898"/>
            <a:ext cx="5360808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>
                <a:solidFill>
                  <a:srgbClr val="BDBDBD"/>
                </a:solidFill>
                <a:latin typeface="+mn-ea"/>
              </a:rPr>
              <a:t>将电源键从边框上移除并整合至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Home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键内，将 </a:t>
            </a:r>
            <a:r>
              <a:rPr lang="en-US" altLang="zh-CN" sz="1400">
                <a:solidFill>
                  <a:srgbClr val="BDBDBD"/>
                </a:solidFill>
                <a:latin typeface="+mn-ea"/>
              </a:rPr>
              <a:t>SIM </a:t>
            </a:r>
            <a:r>
              <a:rPr lang="zh-CN" altLang="en-US" sz="1400">
                <a:solidFill>
                  <a:srgbClr val="BDBDBD"/>
                </a:solidFill>
                <a:latin typeface="+mn-ea"/>
              </a:rPr>
              <a:t>卡槽隐藏至右侧键内，在永无尽头的极简主义美学道路上，我们艰难又合理地去掉每一个不必要的开孔或疤痕，只为再减少一个设计上的</a:t>
            </a:r>
            <a:r>
              <a:rPr lang="zh-CN" altLang="en-US" sz="1400" smtClean="0">
                <a:solidFill>
                  <a:srgbClr val="BDBDBD"/>
                </a:solidFill>
                <a:latin typeface="+mn-ea"/>
              </a:rPr>
              <a:t>遗憾。</a:t>
            </a:r>
            <a:endParaRPr lang="zh-CN" altLang="en-US" sz="1400">
              <a:solidFill>
                <a:srgbClr val="BDBDBD"/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343873" y="4718587"/>
            <a:ext cx="1532535" cy="369332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altLang="zh-CN" smtClean="0">
                <a:solidFill>
                  <a:schemeClr val="bg1"/>
                </a:solidFill>
                <a:latin typeface="+mn-ea"/>
              </a:rPr>
              <a:t>Smartisan T2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00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9271" y="2223536"/>
            <a:ext cx="2223408" cy="3920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90408" y="2845844"/>
            <a:ext cx="1466357" cy="259170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4296" y="2223536"/>
            <a:ext cx="2223408" cy="39206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5433" y="2845844"/>
            <a:ext cx="1466357" cy="25917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9321" y="2223536"/>
            <a:ext cx="2223408" cy="39206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458" y="2845844"/>
            <a:ext cx="1466357" cy="2591701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88708" y="1661259"/>
            <a:ext cx="92145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>
                <a:solidFill>
                  <a:srgbClr val="616161"/>
                </a:solidFill>
                <a:latin typeface="+mn-ea"/>
              </a:rPr>
              <a:t>你的 </a:t>
            </a:r>
            <a:r>
              <a:rPr lang="en-US" altLang="zh-CN" sz="1600">
                <a:solidFill>
                  <a:srgbClr val="616161"/>
                </a:solidFill>
                <a:latin typeface="+mn-ea"/>
              </a:rPr>
              <a:t>Smartisan </a:t>
            </a:r>
            <a:r>
              <a:rPr lang="zh-CN" altLang="en-US" sz="1600">
                <a:solidFill>
                  <a:srgbClr val="616161"/>
                </a:solidFill>
                <a:latin typeface="+mn-ea"/>
              </a:rPr>
              <a:t>手机可以方便地通过网络操作另一台 </a:t>
            </a:r>
            <a:r>
              <a:rPr lang="en-US" altLang="zh-CN" sz="1600">
                <a:solidFill>
                  <a:srgbClr val="616161"/>
                </a:solidFill>
                <a:latin typeface="+mn-ea"/>
              </a:rPr>
              <a:t>Smartisan </a:t>
            </a:r>
            <a:r>
              <a:rPr lang="zh-CN" altLang="en-US" sz="1600">
                <a:solidFill>
                  <a:srgbClr val="616161"/>
                </a:solidFill>
                <a:latin typeface="+mn-ea"/>
              </a:rPr>
              <a:t>手机，以帮助对方</a:t>
            </a:r>
          </a:p>
        </p:txBody>
      </p:sp>
      <p:sp>
        <p:nvSpPr>
          <p:cNvPr id="3" name="矩形 2"/>
          <p:cNvSpPr/>
          <p:nvPr/>
        </p:nvSpPr>
        <p:spPr>
          <a:xfrm>
            <a:off x="1488708" y="997903"/>
            <a:ext cx="9214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600" smtClean="0">
                <a:latin typeface="+mn-ea"/>
              </a:rPr>
              <a:t>远程协助</a:t>
            </a:r>
            <a:endParaRPr lang="zh-CN" altLang="en-US" sz="3600">
              <a:latin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683359" y="3891437"/>
            <a:ext cx="250257" cy="500514"/>
            <a:chOff x="6689558" y="882773"/>
            <a:chExt cx="250257" cy="50051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4258384" y="3891437"/>
            <a:ext cx="250257" cy="500514"/>
            <a:chOff x="6689558" y="882773"/>
            <a:chExt cx="250257" cy="500514"/>
          </a:xfrm>
        </p:grpSpPr>
        <p:cxnSp>
          <p:nvCxnSpPr>
            <p:cNvPr id="19" name="直接连接符 18"/>
            <p:cNvCxnSpPr/>
            <p:nvPr/>
          </p:nvCxnSpPr>
          <p:spPr>
            <a:xfrm>
              <a:off x="6689558" y="882773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V="1">
              <a:off x="6689558" y="1133030"/>
              <a:ext cx="250257" cy="250257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1288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2015模板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01C23"/>
      </a:accent1>
      <a:accent2>
        <a:srgbClr val="252434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imon PPT">
      <a:majorFont>
        <a:latin typeface="Segoe UI Light 8"/>
        <a:ea typeface="微软雅黑"/>
        <a:cs typeface=""/>
      </a:majorFont>
      <a:minorFont>
        <a:latin typeface="Segoe UI Light 8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</a:spPr>
      <a:bodyPr wrap="square" rtlCol="0" anchor="ctr">
        <a:spAutoFit/>
      </a:bodyPr>
      <a:lstStyle>
        <a:defPPr algn="ctr">
          <a:defRPr sz="2800">
            <a:solidFill>
              <a:schemeClr val="bg1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1190</Words>
  <Application>Microsoft Office PowerPoint</Application>
  <PresentationFormat>宽屏</PresentationFormat>
  <Paragraphs>151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2" baseType="lpstr">
      <vt:lpstr>微软雅黑 Light</vt:lpstr>
      <vt:lpstr>Arial</vt:lpstr>
      <vt:lpstr>等线</vt:lpstr>
      <vt:lpstr>Segoe UI</vt:lpstr>
      <vt:lpstr>Segoe UI Light 8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YANGS-PC</cp:lastModifiedBy>
  <cp:revision>116</cp:revision>
  <dcterms:created xsi:type="dcterms:W3CDTF">2015-12-29T08:06:59Z</dcterms:created>
  <dcterms:modified xsi:type="dcterms:W3CDTF">2016-01-01T14:06:42Z</dcterms:modified>
</cp:coreProperties>
</file>